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.jpeg" ContentType="image/jpe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SARA stands for Stichting Academisch Rekencentrum Amsterdam</a:t>
            </a:r>
          </a:p>
          <a:p>
            <a:pPr marL="305593" indent="-305593">
              <a:buSzPct val="145000"/>
              <a:buChar char="•"/>
            </a:pPr>
            <a:r>
              <a:t>Originally meant as a compute and data storage facility for VU, UvA and CWI</a:t>
            </a:r>
          </a:p>
          <a:p>
            <a:pPr marL="305593" indent="-305593">
              <a:buSzPct val="145000"/>
              <a:buChar char="•"/>
            </a:pPr>
            <a:r>
              <a:t>SURFsara part of SURF (SURFnet - networking and SURFmarket - ‘inkoop’ (software, digital content))</a:t>
            </a:r>
          </a:p>
          <a:p>
            <a:pPr marL="305593" indent="-305593">
              <a:buSzPct val="145000"/>
              <a:buChar char="•"/>
            </a:pPr>
            <a:r>
              <a:t>Universities, UMCs and many other higher education institutes have access to our facilities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Shape 2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05593" indent="-305593">
              <a:buSzPct val="145000"/>
              <a:buChar char="•"/>
            </a:lvl1pPr>
          </a:lstStyle>
          <a:p>
            <a:pPr/>
            <a:r>
              <a:t>Long-term planning, imperfect information, real-time, large action space, no single best strategy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2" name="Shape 2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Pictured is a feed-forward network</a:t>
            </a:r>
          </a:p>
          <a:p>
            <a:pPr marL="305593" indent="-305593">
              <a:buSzPct val="145000"/>
              <a:buChar char="•"/>
            </a:pPr>
            <a:r>
              <a:t>Data travels from left (the input) to right (the output) through the network</a:t>
            </a:r>
          </a:p>
          <a:p>
            <a:pPr marL="305593" indent="-305593">
              <a:buSzPct val="145000"/>
              <a:buChar char="•"/>
            </a:pPr>
            <a:r>
              <a:t>We will discuss a single instance ‘travelling’ through the network</a:t>
            </a:r>
          </a:p>
          <a:p>
            <a:pPr marL="305593" indent="-305593">
              <a:buSzPct val="145000"/>
              <a:buChar char="•"/>
            </a:pPr>
            <a:r>
              <a:t>Each neuron applies a calculation to its inputs and sends the data onwards</a:t>
            </a:r>
          </a:p>
          <a:p>
            <a:pPr marL="305593" indent="-305593">
              <a:buSzPct val="145000"/>
              <a:buChar char="•"/>
            </a:pPr>
            <a:r>
              <a:t>We don’t typically deal with neurons directly, but rather the calculations of the neurons themselves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A single </a:t>
            </a:r>
            <a:r>
              <a:rPr b="1"/>
              <a:t>dense </a:t>
            </a:r>
            <a:r>
              <a:t>neuron with two inputs, x1 and x2</a:t>
            </a:r>
          </a:p>
          <a:p>
            <a:pPr marL="305593" indent="-305593">
              <a:buSzPct val="145000"/>
              <a:buChar char="•"/>
            </a:pPr>
            <a:r>
              <a:t>Each input has a weight associated with it: w1 for x1, w2 for x2</a:t>
            </a:r>
          </a:p>
          <a:p>
            <a:pPr marL="305593" indent="-305593">
              <a:buSzPct val="145000"/>
              <a:buChar char="•"/>
            </a:pPr>
            <a:r>
              <a:t>The neuron simply multiplies the weights by their inputs, and sums the result</a:t>
            </a:r>
          </a:p>
          <a:p>
            <a:pPr marL="305593" indent="-305593">
              <a:buSzPct val="145000"/>
              <a:buChar char="•"/>
            </a:pPr>
            <a:r>
              <a:t>Denoting the inputs as a column vector x, and the weights a column vector w, this equation is equal to the transpose of w times x</a:t>
            </a:r>
          </a:p>
          <a:p>
            <a:pPr marL="305593" indent="-305593">
              <a:buSzPct val="145000"/>
              <a:buChar char="•"/>
            </a:pPr>
            <a:r>
              <a:t>There is no single notation used for neural networks, this one makes sense for processing a single instance. In the notebooks we will use a slightly different formulation because we will process an entire data set at once.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2" name="Shape 2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Each neuron also has a </a:t>
            </a:r>
            <a:r>
              <a:rPr b="1"/>
              <a:t>single</a:t>
            </a:r>
            <a:r>
              <a:t> bias term. Think of it as an intercept, that can shift the output by a certain amount. We will explore its usefulness in the notebook later.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9" name="Shape 2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Activation functions introduce non-linearity, which is crucial for solving almost any kind of problem</a:t>
            </a:r>
          </a:p>
          <a:p>
            <a:pPr marL="305593" indent="-305593">
              <a:buSzPct val="145000"/>
              <a:buChar char="•"/>
            </a:pPr>
            <a:r>
              <a:t>Sigmoid and ReLU (rectified linear unit) are well-known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1" name="Shape 3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05593" indent="-305593">
              <a:buSzPct val="145000"/>
              <a:buChar char="•"/>
            </a:lvl1pPr>
          </a:lstStyle>
          <a:p>
            <a:pPr/>
            <a:r>
              <a:t>Going from left to right, from inputs to the output, we make a prediction called ˆy (‘y hat’)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2" name="Shape 3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Some data wrangling is always necessary when working with neural networks and deep learning</a:t>
            </a:r>
          </a:p>
          <a:p>
            <a:pPr marL="305593" indent="-305593">
              <a:buSzPct val="145000"/>
              <a:buChar char="•"/>
            </a:pPr>
            <a:r>
              <a:t>Slicing and dicing, proper dimensionality and shape of your data is extremely important</a:t>
            </a:r>
          </a:p>
          <a:p>
            <a:pPr marL="305593" indent="-305593">
              <a:buSzPct val="145000"/>
              <a:buChar char="•"/>
            </a:pPr>
            <a:r>
              <a:t>Keras (R deep learning package in next session) can do a lot for us, but not everything</a:t>
            </a:r>
          </a:p>
          <a:p>
            <a:pPr marL="305593" indent="-305593">
              <a:buSzPct val="145000"/>
              <a:buChar char="•"/>
            </a:pPr>
            <a:r>
              <a:t>Weights change the ‘slope’ of a decision boundary, bias shifts it. Both are essential for neural networks.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9" name="Shape 3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First description of an artificial neuron in 1943 (McCulloch-Pitts neuron) - cybernetics</a:t>
            </a:r>
          </a:p>
          <a:p>
            <a:pPr marL="305593" indent="-305593">
              <a:buSzPct val="145000"/>
              <a:buChar char="•"/>
            </a:pPr>
            <a:r>
              <a:t>Training a neuron in ~1960</a:t>
            </a:r>
          </a:p>
          <a:p>
            <a:pPr lvl="1" marL="750093" indent="-305593">
              <a:buSzPct val="145000"/>
              <a:buChar char="•"/>
            </a:pPr>
            <a:r>
              <a:t>NNs could not solve non-linear problems at the time; led to a loss in popularity</a:t>
            </a:r>
          </a:p>
          <a:p>
            <a:pPr marL="305593" indent="-305593">
              <a:buSzPct val="145000"/>
              <a:buChar char="•"/>
            </a:pPr>
            <a:r>
              <a:t>1980s: second wave - connectionism, neural networks</a:t>
            </a:r>
          </a:p>
          <a:p>
            <a:pPr lvl="1" marL="750093" indent="-305593">
              <a:buSzPct val="145000"/>
              <a:buChar char="•"/>
            </a:pPr>
            <a:r>
              <a:t>Eclipsed by other machine learning advances (SVMs, ensemble methods)</a:t>
            </a:r>
          </a:p>
          <a:p>
            <a:pPr lvl="1" marL="750093" indent="-305593">
              <a:buSzPct val="145000"/>
              <a:buChar char="•"/>
            </a:pPr>
            <a:r>
              <a:t>Failure of a mini-hype in AI in the mid 90s</a:t>
            </a:r>
          </a:p>
          <a:p>
            <a:pPr marL="305593" indent="-305593">
              <a:buSzPct val="145000"/>
              <a:buChar char="•"/>
            </a:pPr>
            <a:r>
              <a:t>Third wave from 2006 onwards</a:t>
            </a:r>
          </a:p>
          <a:p>
            <a:pPr marL="305593" indent="-305593">
              <a:buSzPct val="145000"/>
              <a:buChar char="•"/>
            </a:pPr>
          </a:p>
          <a:p>
            <a:pPr marL="305593" indent="-305593">
              <a:buSzPct val="145000"/>
              <a:buChar char="•"/>
            </a:pPr>
          </a:p>
          <a:p>
            <a:pPr/>
          </a:p>
          <a:p>
            <a:pPr/>
            <a:r>
              <a:t>Waves of interest in neural networks: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6" name="Shape 3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Vastly more data available</a:t>
            </a:r>
          </a:p>
          <a:p>
            <a:pPr marL="305593" indent="-305593">
              <a:buSzPct val="145000"/>
              <a:buChar char="•"/>
            </a:pPr>
            <a:r>
              <a:t>Digitisation of society makes collecting larger datasets easier</a:t>
            </a:r>
          </a:p>
          <a:p>
            <a:pPr marL="305593" indent="-305593">
              <a:buSzPct val="145000"/>
              <a:buChar char="•"/>
            </a:pPr>
            <a:r>
              <a:t>Exceed human performance with 10 million examples or more</a:t>
            </a:r>
          </a:p>
          <a:p>
            <a:pPr marL="305593" indent="-305593">
              <a:buSzPct val="145000"/>
              <a:buChar char="•"/>
            </a:pPr>
            <a:r>
              <a:t>WMT: ~ billion samples for machine translation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3" name="Shape 3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ADALINE and Neocognitron at (1) and (2), resp.</a:t>
            </a:r>
          </a:p>
          <a:p>
            <a:pPr marL="305593" indent="-305593">
              <a:buSzPct val="145000"/>
              <a:buChar char="•"/>
            </a:pPr>
            <a:r>
              <a:t>Most larger models have more connections than a mouse’s brain</a:t>
            </a:r>
          </a:p>
          <a:p>
            <a:pPr marL="305593" indent="-305593">
              <a:buSzPct val="145000"/>
              <a:buChar char="•"/>
            </a:pPr>
            <a:r>
              <a:t>Approaching cat level of number of connections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Distinction between High Performance Computing - mainly supercomputing, also cluster &amp; HPC Cloud</a:t>
            </a:r>
          </a:p>
          <a:p>
            <a:pPr marL="305593" indent="-305593">
              <a:buSzPct val="145000"/>
              <a:buChar char="•"/>
            </a:pPr>
            <a:r>
              <a:t>Data processing on grid, HPC Cloud and other facilities</a:t>
            </a:r>
          </a:p>
          <a:p>
            <a:pPr marL="305593" indent="-305593">
              <a:buSzPct val="145000"/>
              <a:buChar char="•"/>
            </a:pPr>
            <a:r>
              <a:t>Data services for mass storage, archiving and data management</a:t>
            </a:r>
          </a:p>
          <a:p>
            <a:pPr marL="305593" indent="-305593">
              <a:buSzPct val="145000"/>
              <a:buChar char="•"/>
            </a:pPr>
            <a:r>
              <a:t>We are part of the data analytics team, focusing on Big Data technologies, and machine learning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0" name="Shape 3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CPU is the central processing unit of a machine - flexible, but not optimized for massively parallel linear algebra operations needed for deep learning</a:t>
            </a:r>
          </a:p>
          <a:p>
            <a:pPr marL="305593" indent="-305593">
              <a:buSzPct val="145000"/>
              <a:buChar char="•"/>
            </a:pPr>
            <a:r>
              <a:t>GPUs (graphics processor units) excel in parallelisation of matrix operations like multiplication and addition</a:t>
            </a:r>
          </a:p>
          <a:p>
            <a:pPr marL="305593" indent="-305593">
              <a:buSzPct val="145000"/>
              <a:buChar char="•"/>
            </a:pPr>
            <a:r>
              <a:t>TPUs (tensor processing units) are specialised hardware units for deep learning purposes from Google, available from the Google cloud</a:t>
            </a:r>
          </a:p>
          <a:p>
            <a:pPr marL="305593" indent="-305593">
              <a:buSzPct val="145000"/>
              <a:buChar char="•"/>
            </a:pPr>
            <a:r>
              <a:t>Not just compute power, also more powerful methods (e.g. ReLU)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9" name="Shape 3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We can build an expert system that combines features hierarchically into a single housing price</a:t>
            </a:r>
          </a:p>
          <a:p>
            <a:pPr marL="305593" indent="-305593">
              <a:buSzPct val="145000"/>
              <a:buChar char="•"/>
              <a:defRPr b="1"/>
            </a:pPr>
            <a:r>
              <a:t>We are doing the work, this is not machine learning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5" name="Shape 4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Neural networks can learn the relevant features themselves</a:t>
            </a:r>
          </a:p>
          <a:p>
            <a:pPr marL="305593" indent="-305593">
              <a:buSzPct val="145000"/>
              <a:buChar char="•"/>
            </a:pPr>
            <a:r>
              <a:t>No </a:t>
            </a:r>
            <a:r>
              <a:rPr b="1"/>
              <a:t>feature engineering</a:t>
            </a:r>
            <a:r>
              <a:t>: learn from data</a:t>
            </a:r>
          </a:p>
          <a:p>
            <a:pPr marL="305593" indent="-305593">
              <a:buSzPct val="145000"/>
              <a:buChar char="•"/>
            </a:pPr>
            <a:r>
              <a:t>Training such a model is left for the next session</a:t>
            </a:r>
          </a:p>
          <a:p>
            <a:pPr marL="305593" indent="-305593">
              <a:buSzPct val="145000"/>
              <a:buChar char="•"/>
            </a:pPr>
            <a:r>
              <a:t>The network we implemented is just a single neuron: no hidden layers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7" name="Shape 4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When piling layers on top of layers, the network learns to compose complex concepts from simpler (lower in hierarchy) concepts.</a:t>
            </a:r>
          </a:p>
          <a:p>
            <a:pPr marL="305593" indent="-305593">
              <a:buSzPct val="145000"/>
              <a:buChar char="•"/>
            </a:pPr>
            <a:r>
              <a:t>For example, a face might be composed of a an ear, eyes, etc.</a:t>
            </a:r>
          </a:p>
          <a:p>
            <a:pPr marL="305593" indent="-305593">
              <a:buSzPct val="145000"/>
              <a:buChar char="•"/>
            </a:pPr>
            <a:r>
              <a:t>(If successful) the network learns to filter-out irrelevant information (lighting, angle, noise) when building the representation.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5" name="Shape 4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By adding more layers we create a ‘deep’ network</a:t>
            </a:r>
          </a:p>
          <a:p>
            <a:pPr marL="305593" indent="-305593">
              <a:buSzPct val="145000"/>
              <a:buChar char="•"/>
            </a:pPr>
            <a:r>
              <a:t>Universal approximation: the size of the hidden layer needs to be ‘arbitrarily large’, often exponential in size, and learnability is difficult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3" name="Shape 5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Each neuron takes inputs and applies a non-linear function to it</a:t>
            </a:r>
          </a:p>
          <a:p>
            <a:pPr marL="305593" indent="-305593">
              <a:buSzPct val="145000"/>
              <a:buChar char="•"/>
            </a:pPr>
            <a:r>
              <a:t>Neurons are grouped into layers</a:t>
            </a:r>
          </a:p>
          <a:p>
            <a:pPr marL="305593" indent="-305593">
              <a:buSzPct val="145000"/>
              <a:buChar char="•"/>
            </a:pPr>
            <a:r>
              <a:t>Layer outputs are fed forward through the network</a:t>
            </a:r>
          </a:p>
          <a:p>
            <a:pPr marL="305593" indent="-305593">
              <a:buSzPct val="145000"/>
              <a:buChar char="•"/>
            </a:pPr>
            <a:r>
              <a:t>Edges are usually called weights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5" name="Shape 5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We typically don’t deal with neurons directly, only layers</a:t>
            </a:r>
          </a:p>
          <a:p>
            <a:pPr marL="305593" indent="-305593">
              <a:buSzPct val="145000"/>
              <a:buChar char="•"/>
            </a:pPr>
            <a:r>
              <a:t>Deep learning papers will have diagrams like these, where the number of parameters is huge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7" name="Shape 5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Two neurons in the hidden layer, one in the output layer</a:t>
            </a:r>
          </a:p>
          <a:p>
            <a:pPr marL="305593" indent="-305593">
              <a:buSzPct val="145000"/>
              <a:buChar char="•"/>
            </a:pPr>
            <a:r>
              <a:t>For this example and the notebook exercises, we do not have a bias or activation function in the output neuron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It's a complex subject, we will build up knowledge slowly</a:t>
            </a:r>
          </a:p>
          <a:p>
            <a:pPr marL="305593" indent="-305593">
              <a:buSzPct val="145000"/>
              <a:buChar char="•"/>
              <a:defRPr b="1"/>
            </a:pPr>
            <a:r>
              <a:t>At the end of the course, you will be able to create deep learning models yourself to solve various problems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  <a:defRPr b="1"/>
            </a:pPr>
            <a:r>
              <a:t>Today: comparison of DL and ML, neural network components, a neural network from scratch</a:t>
            </a:r>
          </a:p>
          <a:p>
            <a:pPr marL="305593" indent="-305593">
              <a:buSzPct val="145000"/>
              <a:buChar char="•"/>
            </a:pPr>
            <a:r>
              <a:t>Classification and regression introduced in weeks 1 - 3, not as a separate subject</a:t>
            </a:r>
          </a:p>
          <a:p>
            <a:pPr marL="305593" indent="-305593">
              <a:buSzPct val="145000"/>
              <a:buChar char="•"/>
            </a:pPr>
            <a:r>
              <a:t>Recurrent neural networks have a ‘memory’ and can take into account long-term dependencies</a:t>
            </a:r>
          </a:p>
          <a:p>
            <a:pPr marL="305593" indent="-305593">
              <a:buSzPct val="145000"/>
              <a:buChar char="•"/>
            </a:pPr>
            <a:r>
              <a:t>With unsupervised learning we have no labeled data - clustering, dimensionality reduction</a:t>
            </a:r>
          </a:p>
          <a:p>
            <a:pPr marL="305593" indent="-305593">
              <a:buSzPct val="145000"/>
              <a:buChar char="•"/>
            </a:pPr>
            <a:r>
              <a:t>Course plan also in Canvas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i="1"/>
              <a:t>Expert systems</a:t>
            </a:r>
            <a:r>
              <a:t> encode thought process and decisions of experts:</a:t>
            </a:r>
          </a:p>
          <a:p>
            <a:pPr/>
            <a:r>
              <a:t>	Apply </a:t>
            </a:r>
            <a:r>
              <a:rPr b="1"/>
              <a:t>inference engine </a:t>
            </a:r>
            <a:r>
              <a:t>to knowledge base to deduce facts and make decision</a:t>
            </a:r>
          </a:p>
          <a:p>
            <a:pPr/>
          </a:p>
          <a:p>
            <a:pPr>
              <a:defRPr i="1"/>
            </a:pPr>
            <a:r>
              <a:t>Machine learning </a:t>
            </a:r>
            <a:r>
              <a:rPr i="0"/>
              <a:t>takes input features and the desired results</a:t>
            </a:r>
            <a:endParaRPr b="1" i="0"/>
          </a:p>
          <a:p>
            <a:pPr>
              <a:defRPr b="1" i="1"/>
            </a:pPr>
            <a:r>
              <a:rPr i="0"/>
              <a:t>	</a:t>
            </a:r>
            <a:r>
              <a:rPr b="0" i="0"/>
              <a:t>Human input more limited: model built according to the </a:t>
            </a:r>
            <a:r>
              <a:rPr i="0"/>
              <a:t>input data</a:t>
            </a:r>
            <a:endParaRPr i="0"/>
          </a:p>
          <a:p>
            <a:pPr>
              <a:defRPr b="1" i="1"/>
            </a:pPr>
            <a:r>
              <a:rPr i="0"/>
              <a:t>	</a:t>
            </a:r>
            <a:r>
              <a:rPr b="0" i="0"/>
              <a:t>Based on statistics, but weaker mathematical theory, more engineering-oriented</a:t>
            </a:r>
            <a:endParaRPr b="0" i="0"/>
          </a:p>
          <a:p>
            <a:pPr>
              <a:defRPr b="1" i="1"/>
            </a:pPr>
            <a:endParaRPr b="0" i="0"/>
          </a:p>
          <a:p>
            <a:pPr>
              <a:defRPr b="1" i="1"/>
            </a:pPr>
            <a:r>
              <a:rPr b="0" i="0"/>
              <a:t>ML usually less interpretable than expert systems, but more flexible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grey: components that are able to learn from data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All modelling is done using neural networks which have many layers.</a:t>
            </a:r>
          </a:p>
          <a:p>
            <a:pPr/>
            <a:r>
              <a:t>The models learn to represent the data, with less/no feature engineering.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A: original picture of a German town</a:t>
            </a:r>
          </a:p>
          <a:p>
            <a:pPr marL="305593" indent="-305593">
              <a:buSzPct val="145000"/>
              <a:buChar char="•"/>
            </a:pPr>
            <a:r>
              <a:t>B: Style of the Shipwreck of the Minotaur (Turner) applied to the picture</a:t>
            </a:r>
          </a:p>
          <a:p>
            <a:pPr marL="305593" indent="-305593">
              <a:buSzPct val="145000"/>
              <a:buChar char="•"/>
            </a:pPr>
            <a:r>
              <a:t>C: Starry Night (Van Gogh)</a:t>
            </a:r>
          </a:p>
          <a:p>
            <a:pPr marL="305593" indent="-305593">
              <a:buSzPct val="145000"/>
              <a:buChar char="•"/>
            </a:pPr>
            <a:r>
              <a:t>D: The Scream (Munch)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hape 1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Paint street scene based on labels</a:t>
            </a:r>
          </a:p>
          <a:p>
            <a:pPr marL="305593" indent="-305593">
              <a:buSzPct val="145000"/>
              <a:buChar char="•"/>
            </a:pPr>
            <a:r>
              <a:t>Deduce street map from satellite image</a:t>
            </a:r>
          </a:p>
          <a:p>
            <a:pPr marL="305593" indent="-305593">
              <a:buSzPct val="145000"/>
              <a:buChar char="•"/>
            </a:pPr>
            <a:r>
              <a:t>Colour in B/W pictures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0" algn="ctr">
              <a:spcBef>
                <a:spcPts val="0"/>
              </a:spcBef>
              <a:buSzTx/>
              <a:buNone/>
              <a:defRPr sz="3000"/>
            </a:lvl2pPr>
            <a:lvl3pPr marL="0" indent="0" algn="ctr">
              <a:spcBef>
                <a:spcPts val="0"/>
              </a:spcBef>
              <a:buSzTx/>
              <a:buNone/>
              <a:defRPr sz="3000"/>
            </a:lvl3pPr>
            <a:lvl4pPr marL="0" indent="0" algn="ctr">
              <a:spcBef>
                <a:spcPts val="0"/>
              </a:spcBef>
              <a:buSzTx/>
              <a:buNone/>
              <a:defRPr sz="3000"/>
            </a:lvl4pPr>
            <a:lvl5pPr marL="0" indent="0" algn="ctr">
              <a:spcBef>
                <a:spcPts val="0"/>
              </a:spcBef>
              <a:buSzTx/>
              <a:buNone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" name="surfsara.png" descr="surfsar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88459" y="8677461"/>
            <a:ext cx="2236941" cy="83484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6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0" algn="ctr">
              <a:spcBef>
                <a:spcPts val="0"/>
              </a:spcBef>
              <a:buSzTx/>
              <a:buNone/>
              <a:defRPr sz="3000"/>
            </a:lvl2pPr>
            <a:lvl3pPr marL="0" indent="0" algn="ctr">
              <a:spcBef>
                <a:spcPts val="0"/>
              </a:spcBef>
              <a:buSzTx/>
              <a:buNone/>
              <a:defRPr sz="3000"/>
            </a:lvl3pPr>
            <a:lvl4pPr marL="0" indent="0" algn="ctr">
              <a:spcBef>
                <a:spcPts val="0"/>
              </a:spcBef>
              <a:buSzTx/>
              <a:buNone/>
              <a:defRPr sz="3000"/>
            </a:lvl4pPr>
            <a:lvl5pPr marL="0" indent="0" algn="ctr">
              <a:spcBef>
                <a:spcPts val="0"/>
              </a:spcBef>
              <a:buSzTx/>
              <a:buNone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" name="surfsara.png" descr="surfsar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88459" y="8677461"/>
            <a:ext cx="2236941" cy="834840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2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3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0" algn="ctr">
              <a:spcBef>
                <a:spcPts val="0"/>
              </a:spcBef>
              <a:buSzTx/>
              <a:buNone/>
              <a:defRPr sz="3000"/>
            </a:lvl2pPr>
            <a:lvl3pPr marL="0" indent="0" algn="ctr">
              <a:spcBef>
                <a:spcPts val="0"/>
              </a:spcBef>
              <a:buSzTx/>
              <a:buNone/>
              <a:defRPr sz="3000"/>
            </a:lvl3pPr>
            <a:lvl4pPr marL="0" indent="0" algn="ctr">
              <a:spcBef>
                <a:spcPts val="0"/>
              </a:spcBef>
              <a:buSzTx/>
              <a:buNone/>
              <a:defRPr sz="3000"/>
            </a:lvl4pPr>
            <a:lvl5pPr marL="0" indent="0" algn="ctr">
              <a:spcBef>
                <a:spcPts val="0"/>
              </a:spcBef>
              <a:buSzTx/>
              <a:buNone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Rectangle"/>
          <p:cNvSpPr/>
          <p:nvPr/>
        </p:nvSpPr>
        <p:spPr>
          <a:xfrm>
            <a:off x="-1" y="9697094"/>
            <a:ext cx="13004801" cy="65238"/>
          </a:xfrm>
          <a:prstGeom prst="rect">
            <a:avLst/>
          </a:prstGeom>
          <a:solidFill>
            <a:srgbClr val="E76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hyperlink" Target="https://www.deeplearningbook.org/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hyperlink" Target="https://artificialintelligencehow.com/2017/10/18/difference-machine-learning-deep-learning/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hyperlink" Target="https://ai.googleblog.com/2016/10/supercharging-style-transfer.html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hillipi.github.io/pix2pix/" TargetMode="External"/><Relationship Id="rId4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eepmind.com/blog/alphastar-mastering-real-time-strategy-game-starcraft-ii/#gif-264" TargetMode="External"/><Relationship Id="rId4" Type="http://schemas.openxmlformats.org/officeDocument/2006/relationships/image" Target="../media/image1.g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hyperlink" Target="https://towardsdatascience.com/activation-functions-neural-networks-1cbd9f8d91d6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1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dba.projects.sda.surfsara.nl/" TargetMode="External"/><Relationship Id="rId3" Type="http://schemas.openxmlformats.org/officeDocument/2006/relationships/image" Target="../media/image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hyperlink" Target="https://www.deeplearningbook.org/" TargetMode="Externa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deeplearningbook.org/" TargetMode="External"/><Relationship Id="rId4" Type="http://schemas.openxmlformats.org/officeDocument/2006/relationships/image" Target="../media/image2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androidauthority.com/google-powering-ai-816146/" TargetMode="External"/><Relationship Id="rId4" Type="http://schemas.openxmlformats.org/officeDocument/2006/relationships/image" Target="../media/image2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hyperlink" Target="https://towardsdatascience.com/a-comprehensive-hands-on-guide-to-transfer-learning-with-real-world-applications-in-deep-learning-212bf3b2f27a" TargetMode="Externa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dba.projects.sda.surfsara.nl/" TargetMode="External"/><Relationship Id="rId3" Type="http://schemas.openxmlformats.org/officeDocument/2006/relationships/image" Target="../media/image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dba.projects.sda.surfsara.nl" TargetMode="External"/><Relationship Id="rId3" Type="http://schemas.openxmlformats.org/officeDocument/2006/relationships/hyperlink" Target="https://canvas.eur.nl/courses/26009/discussion_topics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anvas.eur.nl/courses/26009/discussion_topics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hyperlink" Target="https://academic.oup.com/jamia/article-abstract/1/6/439/712679" TargetMode="External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hyperlink" Target="https://www.deeplearningbook.org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Deep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Deep learning</a:t>
            </a:r>
          </a:p>
        </p:txBody>
      </p:sp>
      <p:sp>
        <p:nvSpPr>
          <p:cNvPr id="122" name="Introductio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23" name="Matthijs Moed, Haukur Páll Jónsson"/>
          <p:cNvSpPr txBox="1"/>
          <p:nvPr/>
        </p:nvSpPr>
        <p:spPr>
          <a:xfrm>
            <a:off x="1270000" y="8719148"/>
            <a:ext cx="1046480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0" sz="2100">
                <a:solidFill>
                  <a:srgbClr val="5E5E5E"/>
                </a:solidFill>
              </a:defRPr>
            </a:lvl1pPr>
          </a:lstStyle>
          <a:p>
            <a:pPr/>
            <a:r>
              <a:t>Matthijs Moed, Haukur Páll Jónsson</a:t>
            </a:r>
          </a:p>
        </p:txBody>
      </p:sp>
      <p:pic>
        <p:nvPicPr>
          <p:cNvPr id="124" name="deep-learning.png" descr="deep-learn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8564" y="1022973"/>
            <a:ext cx="6567672" cy="55825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hierarchy.png" descr="hierarch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93632" y="39400"/>
            <a:ext cx="6276424" cy="8689328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ource: Deep Learning, Ian Goodfellow and Yoshua Bengio and Aaron Courville"/>
          <p:cNvSpPr txBox="1"/>
          <p:nvPr/>
        </p:nvSpPr>
        <p:spPr>
          <a:xfrm>
            <a:off x="2557917" y="8923575"/>
            <a:ext cx="7560769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t>Source: </a:t>
            </a:r>
            <a:r>
              <a:rPr u="sng">
                <a:hlinkClick r:id="rId4" invalidUrl="" action="" tgtFrame="" tooltip="" history="1" highlightClick="0" endSnd="0"/>
              </a:rPr>
              <a:t>Deep Learning, Ian Goodfellow and Yoshua Bengio and Aaron Courville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What is deep learning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deep learning?</a:t>
            </a:r>
          </a:p>
        </p:txBody>
      </p:sp>
      <p:pic>
        <p:nvPicPr>
          <p:cNvPr id="178" name="ml_vs_dl.png" descr="ml_vs_d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0768" y="2707178"/>
            <a:ext cx="10863264" cy="5339310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ource: Alex, D., 2017: Difference between Machine Learning and Deep Learning."/>
          <p:cNvSpPr txBox="1"/>
          <p:nvPr/>
        </p:nvSpPr>
        <p:spPr>
          <a:xfrm>
            <a:off x="3153283" y="8750020"/>
            <a:ext cx="6698235" cy="503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3000"/>
              </a:lnSpc>
              <a:defRPr b="0" sz="1400"/>
            </a:pPr>
            <a:r>
              <a:t>Source: Alex, D., 2017: </a:t>
            </a:r>
            <a:r>
              <a:rPr u="sng">
                <a:hlinkClick r:id="rId4" invalidUrl="" action="" tgtFrame="" tooltip="" history="1" highlightClick="0" endSnd="0"/>
              </a:rPr>
              <a:t>Difference between Machine Learning and Deep Learning.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uccess of deep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pPr/>
            <a:r>
              <a:t>Success of deep learning</a:t>
            </a:r>
          </a:p>
        </p:txBody>
      </p:sp>
      <p:sp>
        <p:nvSpPr>
          <p:cNvPr id="184" name="Machine translation…"/>
          <p:cNvSpPr txBox="1"/>
          <p:nvPr>
            <p:ph type="body" idx="1"/>
          </p:nvPr>
        </p:nvSpPr>
        <p:spPr>
          <a:xfrm>
            <a:off x="1130300" y="2597150"/>
            <a:ext cx="8910985" cy="6286500"/>
          </a:xfrm>
          <a:prstGeom prst="rect">
            <a:avLst/>
          </a:prstGeom>
        </p:spPr>
        <p:txBody>
          <a:bodyPr/>
          <a:lstStyle/>
          <a:p>
            <a:pPr marL="339470" indent="-339470" defTabSz="578358">
              <a:spcBef>
                <a:spcPts val="3100"/>
              </a:spcBef>
              <a:defRPr sz="2772"/>
            </a:pPr>
            <a:r>
              <a:t>Machine translation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Speech recognition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Language recognition based on characters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Image classification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Image screen caption generation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Recommender systems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Drug design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uccess of deep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pPr/>
            <a:r>
              <a:t>Success of deep learning</a:t>
            </a:r>
          </a:p>
        </p:txBody>
      </p:sp>
      <p:pic>
        <p:nvPicPr>
          <p:cNvPr id="187" name="style_transfer.png" descr="style_transf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6553" y="2003071"/>
            <a:ext cx="8991694" cy="674168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tyle transfer Source: https://ai.googleblog.com/2016/10/supercharging-style-transfer.html"/>
          <p:cNvSpPr txBox="1"/>
          <p:nvPr/>
        </p:nvSpPr>
        <p:spPr>
          <a:xfrm>
            <a:off x="2957220" y="9045244"/>
            <a:ext cx="7090360" cy="553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Style transfer</a:t>
            </a:r>
            <a:br/>
            <a:r>
              <a:t>Source: </a:t>
            </a:r>
            <a:r>
              <a:rPr u="sng">
                <a:hlinkClick r:id="rId4" invalidUrl="" action="" tgtFrame="" tooltip="" history="1" highlightClick="0" endSnd="0"/>
              </a:rPr>
              <a:t>https://ai.googleblog.com/2016/10/supercharging-style-transfer.html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uccess of deep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pPr/>
            <a:r>
              <a:t>Success of deep learning</a:t>
            </a:r>
          </a:p>
        </p:txBody>
      </p:sp>
      <p:sp>
        <p:nvSpPr>
          <p:cNvPr id="193" name="Image to image Source: https://phillipi.github.io/pix2pix/"/>
          <p:cNvSpPr txBox="1"/>
          <p:nvPr/>
        </p:nvSpPr>
        <p:spPr>
          <a:xfrm>
            <a:off x="4631283" y="9045244"/>
            <a:ext cx="3742234" cy="553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Image to image</a:t>
            </a:r>
            <a:br/>
            <a:r>
              <a:t>Source: </a:t>
            </a:r>
            <a:r>
              <a:rPr u="sng">
                <a:hlinkClick r:id="rId3" invalidUrl="" action="" tgtFrame="" tooltip="" history="1" highlightClick="0" endSnd="0"/>
              </a:rPr>
              <a:t>https://phillipi.github.io/pix2pix/</a:t>
            </a:r>
          </a:p>
        </p:txBody>
      </p:sp>
      <p:pic>
        <p:nvPicPr>
          <p:cNvPr id="194" name="pix2pix.png" descr="pix2pix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6209" y="2627308"/>
            <a:ext cx="12212382" cy="4498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uccess of deep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pPr/>
            <a:r>
              <a:t>Success of deep learning</a:t>
            </a:r>
          </a:p>
        </p:txBody>
      </p:sp>
      <p:sp>
        <p:nvSpPr>
          <p:cNvPr id="199" name="Deep reinforcement learning Source: https://deepmind.com/blog/alphastar-mastering-real-time-strategy-game-starcraft-ii/#gif-264"/>
          <p:cNvSpPr txBox="1"/>
          <p:nvPr/>
        </p:nvSpPr>
        <p:spPr>
          <a:xfrm>
            <a:off x="1838401" y="9045244"/>
            <a:ext cx="9327998" cy="553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Deep reinforcement learning</a:t>
            </a:r>
            <a:br/>
            <a:r>
              <a:t>Source: </a:t>
            </a:r>
            <a:r>
              <a:rPr u="sng">
                <a:hlinkClick r:id="rId3" invalidUrl="" action="" tgtFrame="" tooltip="" history="1" highlightClick="0" endSnd="0"/>
              </a:rPr>
              <a:t>https://deepmind.com/blog/alphastar-mastering-real-time-strategy-game-starcraft-ii/#gif-264</a:t>
            </a:r>
          </a:p>
        </p:txBody>
      </p:sp>
      <p:pic>
        <p:nvPicPr>
          <p:cNvPr id="200" name="sc2_agent.gif" descr="sc2_agent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5271" y="2441022"/>
            <a:ext cx="11194258" cy="62967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Deep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Deep learning</a:t>
            </a:r>
          </a:p>
        </p:txBody>
      </p:sp>
      <p:sp>
        <p:nvSpPr>
          <p:cNvPr id="205" name="Deep learning is based on neural networks"/>
          <p:cNvSpPr txBox="1"/>
          <p:nvPr>
            <p:ph type="body" idx="1"/>
          </p:nvPr>
        </p:nvSpPr>
        <p:spPr>
          <a:xfrm>
            <a:off x="952500" y="2590800"/>
            <a:ext cx="11099800" cy="6299200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</a:lvl1pPr>
          </a:lstStyle>
          <a:p>
            <a:pPr/>
            <a:r>
              <a:t>Deep learning is based on neural networks</a:t>
            </a:r>
          </a:p>
        </p:txBody>
      </p:sp>
      <p:pic>
        <p:nvPicPr>
          <p:cNvPr id="206" name="neural_net2.jpg" descr="neural_net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6174" y="3677885"/>
            <a:ext cx="9692452" cy="4754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What is a neural networ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pPr/>
            <a:r>
              <a:t>What is a neural network?</a:t>
            </a:r>
          </a:p>
        </p:txBody>
      </p:sp>
      <p:sp>
        <p:nvSpPr>
          <p:cNvPr id="209" name="Circle"/>
          <p:cNvSpPr/>
          <p:nvPr/>
        </p:nvSpPr>
        <p:spPr>
          <a:xfrm>
            <a:off x="3969477" y="3229121"/>
            <a:ext cx="1297203" cy="129720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0" name="Circle"/>
          <p:cNvSpPr/>
          <p:nvPr/>
        </p:nvSpPr>
        <p:spPr>
          <a:xfrm>
            <a:off x="7738119" y="3229121"/>
            <a:ext cx="1297204" cy="129720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1" name="Circle"/>
          <p:cNvSpPr/>
          <p:nvPr/>
        </p:nvSpPr>
        <p:spPr>
          <a:xfrm>
            <a:off x="3969477" y="6201406"/>
            <a:ext cx="1297203" cy="129720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2" name="Line"/>
          <p:cNvSpPr/>
          <p:nvPr/>
        </p:nvSpPr>
        <p:spPr>
          <a:xfrm>
            <a:off x="5464958" y="3877722"/>
            <a:ext cx="2074865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3" name="Line"/>
          <p:cNvSpPr/>
          <p:nvPr/>
        </p:nvSpPr>
        <p:spPr>
          <a:xfrm flipV="1">
            <a:off x="5313278" y="4457207"/>
            <a:ext cx="2394761" cy="1957203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4" name="Neuron"/>
          <p:cNvSpPr txBox="1"/>
          <p:nvPr/>
        </p:nvSpPr>
        <p:spPr>
          <a:xfrm>
            <a:off x="7580201" y="2327688"/>
            <a:ext cx="1613040" cy="63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/>
            </a:lvl1pPr>
          </a:lstStyle>
          <a:p>
            <a:pPr/>
            <a:r>
              <a:t>Neuron</a:t>
            </a:r>
          </a:p>
        </p:txBody>
      </p:sp>
      <p:sp>
        <p:nvSpPr>
          <p:cNvPr id="215" name="Neuron"/>
          <p:cNvSpPr txBox="1"/>
          <p:nvPr/>
        </p:nvSpPr>
        <p:spPr>
          <a:xfrm>
            <a:off x="3811558" y="2327688"/>
            <a:ext cx="1613041" cy="63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/>
            </a:lvl1pPr>
          </a:lstStyle>
          <a:p>
            <a:pPr/>
            <a:r>
              <a:t>Neuron</a:t>
            </a:r>
          </a:p>
        </p:txBody>
      </p:sp>
      <p:sp>
        <p:nvSpPr>
          <p:cNvPr id="216" name="Neuron"/>
          <p:cNvSpPr txBox="1"/>
          <p:nvPr/>
        </p:nvSpPr>
        <p:spPr>
          <a:xfrm>
            <a:off x="3811558" y="7926232"/>
            <a:ext cx="1613041" cy="63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/>
            </a:lvl1pPr>
          </a:lstStyle>
          <a:p>
            <a:pPr/>
            <a:r>
              <a:t>Neuron</a:t>
            </a:r>
          </a:p>
        </p:txBody>
      </p:sp>
      <p:sp>
        <p:nvSpPr>
          <p:cNvPr id="217" name="Edges"/>
          <p:cNvSpPr txBox="1"/>
          <p:nvPr/>
        </p:nvSpPr>
        <p:spPr>
          <a:xfrm>
            <a:off x="5695880" y="4206279"/>
            <a:ext cx="1613040" cy="63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929292"/>
                </a:solidFill>
              </a:defRPr>
            </a:lvl1pPr>
          </a:lstStyle>
          <a:p>
            <a:pPr/>
            <a:r>
              <a:t>Edges</a:t>
            </a:r>
          </a:p>
        </p:txBody>
      </p:sp>
      <p:grpSp>
        <p:nvGrpSpPr>
          <p:cNvPr id="220" name="Group"/>
          <p:cNvGrpSpPr/>
          <p:nvPr/>
        </p:nvGrpSpPr>
        <p:grpSpPr>
          <a:xfrm>
            <a:off x="3398797" y="2244106"/>
            <a:ext cx="6207206" cy="7227783"/>
            <a:chOff x="0" y="0"/>
            <a:chExt cx="6207205" cy="7227782"/>
          </a:xfrm>
        </p:grpSpPr>
        <p:sp>
          <p:nvSpPr>
            <p:cNvPr id="218" name="Layer 1"/>
            <p:cNvSpPr/>
            <p:nvPr/>
          </p:nvSpPr>
          <p:spPr>
            <a:xfrm>
              <a:off x="0" y="0"/>
              <a:ext cx="2438563" cy="7227783"/>
            </a:xfrm>
            <a:prstGeom prst="rect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9700" tIns="139700" rIns="139700" bIns="139700" numCol="1" anchor="b">
              <a:noAutofit/>
            </a:bodyPr>
            <a:lstStyle>
              <a:lvl1pPr>
                <a:defRPr sz="3200">
                  <a:solidFill>
                    <a:schemeClr val="accent1"/>
                  </a:solidFill>
                </a:defRPr>
              </a:lvl1pPr>
            </a:lstStyle>
            <a:p>
              <a:pPr/>
              <a:r>
                <a:t>Layer 1</a:t>
              </a:r>
            </a:p>
          </p:txBody>
        </p:sp>
        <p:sp>
          <p:nvSpPr>
            <p:cNvPr id="219" name="Layer 2"/>
            <p:cNvSpPr/>
            <p:nvPr/>
          </p:nvSpPr>
          <p:spPr>
            <a:xfrm>
              <a:off x="3768642" y="0"/>
              <a:ext cx="2438564" cy="7227783"/>
            </a:xfrm>
            <a:prstGeom prst="rect">
              <a:avLst/>
            </a:prstGeom>
            <a:noFill/>
            <a:ln w="38100" cap="flat">
              <a:solidFill>
                <a:srgbClr val="81D45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9700" tIns="139700" rIns="139700" bIns="139700" numCol="1" anchor="b">
              <a:noAutofit/>
            </a:bodyPr>
            <a:lstStyle>
              <a:lvl1pPr>
                <a:defRPr sz="3200">
                  <a:solidFill>
                    <a:srgbClr val="81D453"/>
                  </a:solidFill>
                </a:defRPr>
              </a:lvl1pPr>
            </a:lstStyle>
            <a:p>
              <a:pPr/>
              <a:r>
                <a:t>Layer 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A single neur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single neuron</a:t>
            </a:r>
          </a:p>
        </p:txBody>
      </p:sp>
      <p:sp>
        <p:nvSpPr>
          <p:cNvPr id="225" name="Circle"/>
          <p:cNvSpPr/>
          <p:nvPr/>
        </p:nvSpPr>
        <p:spPr>
          <a:xfrm>
            <a:off x="1175477" y="3605656"/>
            <a:ext cx="1297204" cy="129720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6" name="Circle"/>
          <p:cNvSpPr/>
          <p:nvPr/>
        </p:nvSpPr>
        <p:spPr>
          <a:xfrm>
            <a:off x="4948582" y="3028111"/>
            <a:ext cx="2452293" cy="245229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7" name="Line"/>
          <p:cNvSpPr/>
          <p:nvPr/>
        </p:nvSpPr>
        <p:spPr>
          <a:xfrm>
            <a:off x="2670958" y="4254257"/>
            <a:ext cx="2074865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8" name="Line"/>
          <p:cNvSpPr/>
          <p:nvPr/>
        </p:nvSpPr>
        <p:spPr>
          <a:xfrm flipV="1">
            <a:off x="2519278" y="4833742"/>
            <a:ext cx="2394761" cy="1957203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9" name="Weights"/>
          <p:cNvSpPr txBox="1"/>
          <p:nvPr/>
        </p:nvSpPr>
        <p:spPr>
          <a:xfrm>
            <a:off x="2901880" y="4419918"/>
            <a:ext cx="1613040" cy="63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929292"/>
                </a:solidFill>
              </a:defRPr>
            </a:lvl1pPr>
          </a:lstStyle>
          <a:p>
            <a:pPr/>
            <a:r>
              <a:t>Weights</a:t>
            </a:r>
          </a:p>
        </p:txBody>
      </p:sp>
      <p:sp>
        <p:nvSpPr>
          <p:cNvPr id="230" name="Equation"/>
          <p:cNvSpPr txBox="1"/>
          <p:nvPr/>
        </p:nvSpPr>
        <p:spPr>
          <a:xfrm>
            <a:off x="1633037" y="4145891"/>
            <a:ext cx="382083" cy="36895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4200">
              <a:solidFill>
                <a:srgbClr val="FFFFFF"/>
              </a:solidFill>
            </a:endParaRPr>
          </a:p>
        </p:txBody>
      </p:sp>
      <p:sp>
        <p:nvSpPr>
          <p:cNvPr id="231" name="Circle"/>
          <p:cNvSpPr/>
          <p:nvPr/>
        </p:nvSpPr>
        <p:spPr>
          <a:xfrm>
            <a:off x="1175477" y="6712922"/>
            <a:ext cx="1297204" cy="129720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2" name="Equation"/>
          <p:cNvSpPr txBox="1"/>
          <p:nvPr/>
        </p:nvSpPr>
        <p:spPr>
          <a:xfrm>
            <a:off x="1633037" y="7253158"/>
            <a:ext cx="417525" cy="36895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4200">
              <a:solidFill>
                <a:srgbClr val="FFFFFF"/>
              </a:solidFill>
            </a:endParaRPr>
          </a:p>
        </p:txBody>
      </p:sp>
      <p:sp>
        <p:nvSpPr>
          <p:cNvPr id="233" name="Equation"/>
          <p:cNvSpPr txBox="1"/>
          <p:nvPr/>
        </p:nvSpPr>
        <p:spPr>
          <a:xfrm>
            <a:off x="3469076" y="3719638"/>
            <a:ext cx="478629" cy="36895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200" i="1">
                          <a:solidFill>
                            <a:srgbClr val="91919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91919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4200">
              <a:solidFill>
                <a:srgbClr val="929292"/>
              </a:solidFill>
            </a:endParaRPr>
          </a:p>
        </p:txBody>
      </p:sp>
      <p:sp>
        <p:nvSpPr>
          <p:cNvPr id="234" name="Equation"/>
          <p:cNvSpPr txBox="1"/>
          <p:nvPr/>
        </p:nvSpPr>
        <p:spPr>
          <a:xfrm>
            <a:off x="3867010" y="5909899"/>
            <a:ext cx="508925" cy="36895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200" i="1">
                          <a:solidFill>
                            <a:srgbClr val="91919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91919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4200">
              <a:solidFill>
                <a:srgbClr val="929292"/>
              </a:solidFill>
            </a:endParaRPr>
          </a:p>
        </p:txBody>
      </p:sp>
      <p:sp>
        <p:nvSpPr>
          <p:cNvPr id="235" name="Equation"/>
          <p:cNvSpPr txBox="1"/>
          <p:nvPr/>
        </p:nvSpPr>
        <p:spPr>
          <a:xfrm>
            <a:off x="5401661" y="3538399"/>
            <a:ext cx="1560999" cy="143171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limUpp>
                    <m:e>
                      <m:limLow>
                        <m:e>
                          <m:r>
                            <a:rPr xmlns:a="http://schemas.openxmlformats.org/drawingml/2006/main"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lim>
                  </m:limUpp>
                  <m:sSub>
                    <m:e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  <a:endParaRPr sz="4200">
              <a:solidFill>
                <a:srgbClr val="FFFFFF"/>
              </a:solidFill>
            </a:endParaRPr>
          </a:p>
        </p:txBody>
      </p:sp>
      <p:sp>
        <p:nvSpPr>
          <p:cNvPr id="236" name="Equation"/>
          <p:cNvSpPr txBox="1"/>
          <p:nvPr/>
        </p:nvSpPr>
        <p:spPr>
          <a:xfrm>
            <a:off x="8729231" y="4041508"/>
            <a:ext cx="2475435" cy="4254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sSub>
                    <m:e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sSub>
                    <m:e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4200"/>
          </a:p>
        </p:txBody>
      </p:sp>
      <p:sp>
        <p:nvSpPr>
          <p:cNvPr id="237" name="Equation"/>
          <p:cNvSpPr txBox="1"/>
          <p:nvPr/>
        </p:nvSpPr>
        <p:spPr>
          <a:xfrm>
            <a:off x="6240077" y="6094378"/>
            <a:ext cx="1883199" cy="13126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eqArr>
                        <m:eqArrPr>
                          <m:ctrlP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eqArr>
                    </m:e>
                  </m:d>
                </m:oMath>
              </m:oMathPara>
            </a14:m>
            <a:endParaRPr sz="4200"/>
          </a:p>
        </p:txBody>
      </p:sp>
      <p:sp>
        <p:nvSpPr>
          <p:cNvPr id="238" name="Equation"/>
          <p:cNvSpPr txBox="1"/>
          <p:nvPr/>
        </p:nvSpPr>
        <p:spPr>
          <a:xfrm>
            <a:off x="8777051" y="6094378"/>
            <a:ext cx="2379795" cy="13126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eqArr>
                        <m:eqArrPr>
                          <m:ctrlP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e>
                          <m: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eqArr>
                    </m:e>
                  </m:d>
                </m:oMath>
              </m:oMathPara>
            </a14:m>
            <a:endParaRPr sz="4200"/>
          </a:p>
        </p:txBody>
      </p:sp>
      <p:sp>
        <p:nvSpPr>
          <p:cNvPr id="239" name="Equation"/>
          <p:cNvSpPr txBox="1"/>
          <p:nvPr/>
        </p:nvSpPr>
        <p:spPr>
          <a:xfrm>
            <a:off x="5198026" y="8021051"/>
            <a:ext cx="5650259" cy="131269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m:rPr>
                          <m:sty m:val="b"/>
                        </m:rP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p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⊺</m:t>
                      </m:r>
                    </m:sup>
                  </m:sSup>
                  <m:r>
                    <m:rPr>
                      <m:sty m:val="b"/>
                    </m:rP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ctrlP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r>
                              <a:rPr xmlns:a="http://schemas.openxmlformats.org/drawingml/2006/main" sz="4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  <m:e>
                            <m:r>
                              <a:rPr xmlns:a="http://schemas.openxmlformats.org/drawingml/2006/main" sz="4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e>
                  </m:d>
                  <m:d>
                    <m:dPr>
                      <m:ctrlP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eqArr>
                        <m:eqArrPr>
                          <m:ctrlP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eqArr>
                    </m:e>
                  </m:d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2.5</m:t>
                  </m:r>
                </m:oMath>
              </m:oMathPara>
            </a14:m>
            <a:endParaRPr sz="4200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8" grpId="2"/>
      <p:bldP build="whole" bldLvl="1" animBg="1" rev="0" advAuto="0" spid="239" grpId="3"/>
      <p:bldP build="whole" bldLvl="1" animBg="1" rev="0" advAuto="0" spid="23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A single neur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single neuron</a:t>
            </a:r>
          </a:p>
        </p:txBody>
      </p:sp>
      <p:sp>
        <p:nvSpPr>
          <p:cNvPr id="244" name="Circle"/>
          <p:cNvSpPr/>
          <p:nvPr/>
        </p:nvSpPr>
        <p:spPr>
          <a:xfrm>
            <a:off x="1175477" y="3605656"/>
            <a:ext cx="1297204" cy="129720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5" name="Circle"/>
          <p:cNvSpPr/>
          <p:nvPr/>
        </p:nvSpPr>
        <p:spPr>
          <a:xfrm>
            <a:off x="4876494" y="2638522"/>
            <a:ext cx="3231470" cy="323147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6" name="Line"/>
          <p:cNvSpPr/>
          <p:nvPr/>
        </p:nvSpPr>
        <p:spPr>
          <a:xfrm>
            <a:off x="2670958" y="4254257"/>
            <a:ext cx="2074865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7" name="Line"/>
          <p:cNvSpPr/>
          <p:nvPr/>
        </p:nvSpPr>
        <p:spPr>
          <a:xfrm flipV="1">
            <a:off x="2519278" y="4833742"/>
            <a:ext cx="2394761" cy="1957203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8" name="Weights"/>
          <p:cNvSpPr txBox="1"/>
          <p:nvPr/>
        </p:nvSpPr>
        <p:spPr>
          <a:xfrm>
            <a:off x="2901880" y="4419918"/>
            <a:ext cx="1613040" cy="63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929292"/>
                </a:solidFill>
              </a:defRPr>
            </a:lvl1pPr>
          </a:lstStyle>
          <a:p>
            <a:pPr/>
            <a:r>
              <a:t>Weights</a:t>
            </a:r>
          </a:p>
        </p:txBody>
      </p:sp>
      <p:sp>
        <p:nvSpPr>
          <p:cNvPr id="249" name="Equation"/>
          <p:cNvSpPr txBox="1"/>
          <p:nvPr/>
        </p:nvSpPr>
        <p:spPr>
          <a:xfrm>
            <a:off x="1633037" y="4145891"/>
            <a:ext cx="382083" cy="36895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4200">
              <a:solidFill>
                <a:srgbClr val="FFFFFF"/>
              </a:solidFill>
            </a:endParaRPr>
          </a:p>
        </p:txBody>
      </p:sp>
      <p:sp>
        <p:nvSpPr>
          <p:cNvPr id="250" name="Circle"/>
          <p:cNvSpPr/>
          <p:nvPr/>
        </p:nvSpPr>
        <p:spPr>
          <a:xfrm>
            <a:off x="1175477" y="6712922"/>
            <a:ext cx="1297204" cy="129720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1" name="Equation"/>
          <p:cNvSpPr txBox="1"/>
          <p:nvPr/>
        </p:nvSpPr>
        <p:spPr>
          <a:xfrm>
            <a:off x="1633037" y="7253158"/>
            <a:ext cx="417525" cy="36895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4200">
              <a:solidFill>
                <a:srgbClr val="FFFFFF"/>
              </a:solidFill>
            </a:endParaRPr>
          </a:p>
        </p:txBody>
      </p:sp>
      <p:sp>
        <p:nvSpPr>
          <p:cNvPr id="252" name="Equation"/>
          <p:cNvSpPr txBox="1"/>
          <p:nvPr/>
        </p:nvSpPr>
        <p:spPr>
          <a:xfrm>
            <a:off x="3469076" y="3719638"/>
            <a:ext cx="478629" cy="36895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200" i="1">
                          <a:solidFill>
                            <a:srgbClr val="91919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91919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4200">
              <a:solidFill>
                <a:srgbClr val="929292"/>
              </a:solidFill>
            </a:endParaRPr>
          </a:p>
        </p:txBody>
      </p:sp>
      <p:sp>
        <p:nvSpPr>
          <p:cNvPr id="253" name="Equation"/>
          <p:cNvSpPr txBox="1"/>
          <p:nvPr/>
        </p:nvSpPr>
        <p:spPr>
          <a:xfrm>
            <a:off x="3867010" y="5909899"/>
            <a:ext cx="508925" cy="36895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200" i="1">
                          <a:solidFill>
                            <a:srgbClr val="91919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91919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4200">
              <a:solidFill>
                <a:srgbClr val="929292"/>
              </a:solidFill>
            </a:endParaRPr>
          </a:p>
        </p:txBody>
      </p:sp>
      <p:sp>
        <p:nvSpPr>
          <p:cNvPr id="254" name="Equation"/>
          <p:cNvSpPr txBox="1"/>
          <p:nvPr/>
        </p:nvSpPr>
        <p:spPr>
          <a:xfrm>
            <a:off x="5401661" y="3538399"/>
            <a:ext cx="2421200" cy="143171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limUpp>
                    <m:e>
                      <m:limLow>
                        <m:e>
                          <m:r>
                            <a:rPr xmlns:a="http://schemas.openxmlformats.org/drawingml/2006/main"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lim>
                  </m:limUpp>
                  <m:sSub>
                    <m:e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b</m:t>
                  </m:r>
                </m:oMath>
              </m:oMathPara>
            </a14:m>
            <a:endParaRPr sz="4200">
              <a:solidFill>
                <a:srgbClr val="FFFFFF"/>
              </a:solidFill>
            </a:endParaRPr>
          </a:p>
        </p:txBody>
      </p:sp>
      <p:sp>
        <p:nvSpPr>
          <p:cNvPr id="255" name="Equation"/>
          <p:cNvSpPr txBox="1"/>
          <p:nvPr/>
        </p:nvSpPr>
        <p:spPr>
          <a:xfrm>
            <a:off x="8729231" y="4041508"/>
            <a:ext cx="3340180" cy="49804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sSub>
                    <m:e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sSub>
                    <m:e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</m:oMath>
              </m:oMathPara>
            </a14:m>
            <a:endParaRPr sz="4200"/>
          </a:p>
        </p:txBody>
      </p:sp>
      <p:sp>
        <p:nvSpPr>
          <p:cNvPr id="256" name="Equation"/>
          <p:cNvSpPr txBox="1"/>
          <p:nvPr/>
        </p:nvSpPr>
        <p:spPr>
          <a:xfrm>
            <a:off x="4781205" y="7966265"/>
            <a:ext cx="7388551" cy="13126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m:rPr>
                          <m:sty m:val="b"/>
                        </m:rP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p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⊺</m:t>
                      </m:r>
                    </m:sup>
                  </m:sSup>
                  <m:r>
                    <m:rPr>
                      <m:sty m:val="b"/>
                    </m:rP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ctrlP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r>
                              <a:rPr xmlns:a="http://schemas.openxmlformats.org/drawingml/2006/main" sz="4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  <m:e>
                            <m:r>
                              <a:rPr xmlns:a="http://schemas.openxmlformats.org/drawingml/2006/main" sz="4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e>
                  </m:d>
                  <m:d>
                    <m:dPr>
                      <m:ctrlP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eqArr>
                        <m:eqArrPr>
                          <m:ctrlP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eqArr>
                    </m:e>
                  </m:d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1.5</m:t>
                  </m:r>
                </m:oMath>
              </m:oMathPara>
            </a14:m>
            <a:endParaRPr sz="4200"/>
          </a:p>
        </p:txBody>
      </p:sp>
      <p:sp>
        <p:nvSpPr>
          <p:cNvPr id="257" name="Circle"/>
          <p:cNvSpPr/>
          <p:nvPr/>
        </p:nvSpPr>
        <p:spPr>
          <a:xfrm>
            <a:off x="5963659" y="6712922"/>
            <a:ext cx="1297204" cy="1297204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8" name="Equation"/>
          <p:cNvSpPr txBox="1"/>
          <p:nvPr/>
        </p:nvSpPr>
        <p:spPr>
          <a:xfrm>
            <a:off x="6491978" y="7176167"/>
            <a:ext cx="240565" cy="37071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b</m:t>
                  </m:r>
                </m:oMath>
              </m:oMathPara>
            </a14:m>
            <a:endParaRPr sz="4200">
              <a:solidFill>
                <a:srgbClr val="FFFFFF"/>
              </a:solidFill>
            </a:endParaRPr>
          </a:p>
        </p:txBody>
      </p:sp>
      <p:sp>
        <p:nvSpPr>
          <p:cNvPr id="259" name="Line"/>
          <p:cNvSpPr/>
          <p:nvPr/>
        </p:nvSpPr>
        <p:spPr>
          <a:xfrm flipV="1">
            <a:off x="6612260" y="5975234"/>
            <a:ext cx="1" cy="632447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0" name="Equation"/>
          <p:cNvSpPr txBox="1"/>
          <p:nvPr/>
        </p:nvSpPr>
        <p:spPr>
          <a:xfrm>
            <a:off x="8729231" y="5004276"/>
            <a:ext cx="1610750" cy="37071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4200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0" grpId="1"/>
      <p:bldP build="whole" bldLvl="1" animBg="1" rev="0" advAuto="0" spid="256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URFsar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SURFsara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900" y="2603500"/>
            <a:ext cx="11811000" cy="599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A single neur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single neuron</a:t>
            </a:r>
          </a:p>
        </p:txBody>
      </p:sp>
      <p:sp>
        <p:nvSpPr>
          <p:cNvPr id="265" name="Circle"/>
          <p:cNvSpPr/>
          <p:nvPr/>
        </p:nvSpPr>
        <p:spPr>
          <a:xfrm>
            <a:off x="1175477" y="3605656"/>
            <a:ext cx="1297204" cy="129720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6" name="Circle"/>
          <p:cNvSpPr/>
          <p:nvPr/>
        </p:nvSpPr>
        <p:spPr>
          <a:xfrm>
            <a:off x="4944100" y="2321801"/>
            <a:ext cx="3864914" cy="386491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7" name="Line"/>
          <p:cNvSpPr/>
          <p:nvPr/>
        </p:nvSpPr>
        <p:spPr>
          <a:xfrm>
            <a:off x="2670958" y="4254257"/>
            <a:ext cx="2074865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8" name="Line"/>
          <p:cNvSpPr/>
          <p:nvPr/>
        </p:nvSpPr>
        <p:spPr>
          <a:xfrm flipV="1">
            <a:off x="2519278" y="4833742"/>
            <a:ext cx="2394761" cy="1957203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9" name="Weights"/>
          <p:cNvSpPr txBox="1"/>
          <p:nvPr/>
        </p:nvSpPr>
        <p:spPr>
          <a:xfrm>
            <a:off x="2901880" y="4419918"/>
            <a:ext cx="1613040" cy="63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929292"/>
                </a:solidFill>
              </a:defRPr>
            </a:lvl1pPr>
          </a:lstStyle>
          <a:p>
            <a:pPr/>
            <a:r>
              <a:t>Weights</a:t>
            </a:r>
          </a:p>
        </p:txBody>
      </p:sp>
      <p:sp>
        <p:nvSpPr>
          <p:cNvPr id="270" name="Equation"/>
          <p:cNvSpPr txBox="1"/>
          <p:nvPr/>
        </p:nvSpPr>
        <p:spPr>
          <a:xfrm>
            <a:off x="1633037" y="4145891"/>
            <a:ext cx="382083" cy="36895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4200">
              <a:solidFill>
                <a:srgbClr val="FFFFFF"/>
              </a:solidFill>
            </a:endParaRPr>
          </a:p>
        </p:txBody>
      </p:sp>
      <p:sp>
        <p:nvSpPr>
          <p:cNvPr id="271" name="Circle"/>
          <p:cNvSpPr/>
          <p:nvPr/>
        </p:nvSpPr>
        <p:spPr>
          <a:xfrm>
            <a:off x="1175477" y="6712922"/>
            <a:ext cx="1297204" cy="129720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2" name="Equation"/>
          <p:cNvSpPr txBox="1"/>
          <p:nvPr/>
        </p:nvSpPr>
        <p:spPr>
          <a:xfrm>
            <a:off x="1633037" y="7253158"/>
            <a:ext cx="417525" cy="36895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4200">
              <a:solidFill>
                <a:srgbClr val="FFFFFF"/>
              </a:solidFill>
            </a:endParaRPr>
          </a:p>
        </p:txBody>
      </p:sp>
      <p:sp>
        <p:nvSpPr>
          <p:cNvPr id="273" name="Equation"/>
          <p:cNvSpPr txBox="1"/>
          <p:nvPr/>
        </p:nvSpPr>
        <p:spPr>
          <a:xfrm>
            <a:off x="3469076" y="3719638"/>
            <a:ext cx="478629" cy="36895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200" i="1">
                          <a:solidFill>
                            <a:srgbClr val="91919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91919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4200">
              <a:solidFill>
                <a:srgbClr val="929292"/>
              </a:solidFill>
            </a:endParaRPr>
          </a:p>
        </p:txBody>
      </p:sp>
      <p:sp>
        <p:nvSpPr>
          <p:cNvPr id="274" name="Equation"/>
          <p:cNvSpPr txBox="1"/>
          <p:nvPr/>
        </p:nvSpPr>
        <p:spPr>
          <a:xfrm>
            <a:off x="3867010" y="5909899"/>
            <a:ext cx="508925" cy="36895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200" i="1">
                          <a:solidFill>
                            <a:srgbClr val="91919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91919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4200">
              <a:solidFill>
                <a:srgbClr val="929292"/>
              </a:solidFill>
            </a:endParaRPr>
          </a:p>
        </p:txBody>
      </p:sp>
      <p:sp>
        <p:nvSpPr>
          <p:cNvPr id="275" name="Equation"/>
          <p:cNvSpPr txBox="1"/>
          <p:nvPr/>
        </p:nvSpPr>
        <p:spPr>
          <a:xfrm>
            <a:off x="5401661" y="3538399"/>
            <a:ext cx="3080902" cy="143171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xmlns:a="http://schemas.openxmlformats.org/drawingml/2006/main" sz="4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lim>
                  </m:limUpp>
                  <m:sSub>
                    <m:e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4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4200">
              <a:solidFill>
                <a:srgbClr val="FFFFFF"/>
              </a:solidFill>
            </a:endParaRPr>
          </a:p>
        </p:txBody>
      </p:sp>
      <p:sp>
        <p:nvSpPr>
          <p:cNvPr id="276" name="Circle"/>
          <p:cNvSpPr/>
          <p:nvPr/>
        </p:nvSpPr>
        <p:spPr>
          <a:xfrm>
            <a:off x="6293510" y="6650399"/>
            <a:ext cx="1297204" cy="1297203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7" name="Equation"/>
          <p:cNvSpPr txBox="1"/>
          <p:nvPr/>
        </p:nvSpPr>
        <p:spPr>
          <a:xfrm>
            <a:off x="6821830" y="7113644"/>
            <a:ext cx="240564" cy="37071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b</m:t>
                  </m:r>
                </m:oMath>
              </m:oMathPara>
            </a14:m>
            <a:endParaRPr sz="4200">
              <a:solidFill>
                <a:srgbClr val="FFFFFF"/>
              </a:solidFill>
            </a:endParaRPr>
          </a:p>
        </p:txBody>
      </p:sp>
      <p:sp>
        <p:nvSpPr>
          <p:cNvPr id="278" name="Line"/>
          <p:cNvSpPr/>
          <p:nvPr/>
        </p:nvSpPr>
        <p:spPr>
          <a:xfrm flipV="1">
            <a:off x="6942112" y="6291955"/>
            <a:ext cx="1" cy="253203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81" name="Group"/>
          <p:cNvGrpSpPr/>
          <p:nvPr/>
        </p:nvGrpSpPr>
        <p:grpSpPr>
          <a:xfrm>
            <a:off x="708720" y="2546559"/>
            <a:ext cx="11587360" cy="6201735"/>
            <a:chOff x="0" y="0"/>
            <a:chExt cx="11587358" cy="6201733"/>
          </a:xfrm>
        </p:grpSpPr>
        <p:pic>
          <p:nvPicPr>
            <p:cNvPr id="279" name="sigmoid-relu.png" descr="sigmoid-relu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587359" cy="4660481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</p:spPr>
        </p:pic>
        <p:sp>
          <p:nvSpPr>
            <p:cNvPr id="280" name="Source: Activation Functions in Neural Networks"/>
            <p:cNvSpPr txBox="1"/>
            <p:nvPr/>
          </p:nvSpPr>
          <p:spPr>
            <a:xfrm>
              <a:off x="3470341" y="5864728"/>
              <a:ext cx="4646677" cy="337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Source: </a:t>
              </a:r>
              <a:r>
                <a:rPr u="sng">
                  <a:hlinkClick r:id="rId4" invalidUrl="" action="" tgtFrame="" tooltip="" history="1" highlightClick="0" endSnd="0"/>
                </a:rPr>
                <a:t>Activation Functions in Neural Networks</a:t>
              </a:r>
            </a:p>
          </p:txBody>
        </p:sp>
      </p:grpSp>
      <p:grpSp>
        <p:nvGrpSpPr>
          <p:cNvPr id="284" name="Group"/>
          <p:cNvGrpSpPr/>
          <p:nvPr/>
        </p:nvGrpSpPr>
        <p:grpSpPr>
          <a:xfrm>
            <a:off x="236552" y="4161449"/>
            <a:ext cx="6545059" cy="1814249"/>
            <a:chOff x="0" y="0"/>
            <a:chExt cx="6545058" cy="1814247"/>
          </a:xfrm>
        </p:grpSpPr>
        <p:sp>
          <p:nvSpPr>
            <p:cNvPr id="282" name="Rectangle"/>
            <p:cNvSpPr/>
            <p:nvPr/>
          </p:nvSpPr>
          <p:spPr>
            <a:xfrm>
              <a:off x="0" y="0"/>
              <a:ext cx="6545059" cy="181424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3" name="Equation"/>
            <p:cNvSpPr txBox="1"/>
            <p:nvPr/>
          </p:nvSpPr>
          <p:spPr>
            <a:xfrm>
              <a:off x="498031" y="327584"/>
              <a:ext cx="5513555" cy="11590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b="0" sz="1800"/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1.5</m:t>
                    </m:r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xmlns:a="http://schemas.openxmlformats.org/drawingml/2006/main"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xmlns:a="http://schemas.openxmlformats.org/drawingml/2006/main"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e>
                            <m:r>
                              <a:rPr xmlns:a="http://schemas.openxmlformats.org/drawingml/2006/main" sz="4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xmlns:a="http://schemas.openxmlformats.org/drawingml/2006/main" sz="4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r>
                              <a:rPr xmlns:a="http://schemas.openxmlformats.org/drawingml/2006/main" sz="4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1.5</m:t>
                            </m:r>
                          </m:sup>
                        </m:sSup>
                      </m:den>
                    </m:f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0.82</m:t>
                    </m:r>
                  </m:oMath>
                </m:oMathPara>
              </a14:m>
              <a:endParaRPr sz="4200"/>
            </a:p>
          </p:txBody>
        </p:sp>
      </p:grpSp>
      <p:grpSp>
        <p:nvGrpSpPr>
          <p:cNvPr id="287" name="Group"/>
          <p:cNvGrpSpPr/>
          <p:nvPr/>
        </p:nvGrpSpPr>
        <p:grpSpPr>
          <a:xfrm>
            <a:off x="6223462" y="4161449"/>
            <a:ext cx="6545060" cy="1814249"/>
            <a:chOff x="0" y="0"/>
            <a:chExt cx="6545058" cy="1814247"/>
          </a:xfrm>
        </p:grpSpPr>
        <p:sp>
          <p:nvSpPr>
            <p:cNvPr id="285" name="Rectangle"/>
            <p:cNvSpPr/>
            <p:nvPr/>
          </p:nvSpPr>
          <p:spPr>
            <a:xfrm>
              <a:off x="0" y="0"/>
              <a:ext cx="6545059" cy="181424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6" name="Equation"/>
            <p:cNvSpPr txBox="1"/>
            <p:nvPr/>
          </p:nvSpPr>
          <p:spPr>
            <a:xfrm>
              <a:off x="484646" y="676161"/>
              <a:ext cx="5575766" cy="461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b="0" sz="1800"/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1.5</m:t>
                    </m:r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0,1.5</m:t>
                    </m:r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1.5</m:t>
                    </m:r>
                  </m:oMath>
                </m:oMathPara>
              </a14:m>
              <a:endParaRPr sz="4200"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7" grpId="4"/>
      <p:bldP build="whole" bldLvl="1" animBg="1" rev="0" advAuto="0" spid="284" grpId="2"/>
      <p:bldP build="whole" bldLvl="1" animBg="1" rev="0" advAuto="0" spid="284" grpId="3"/>
      <p:bldP build="whole" bldLvl="1" animBg="1" rev="0" advAuto="0" spid="281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redi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Prediction</a:t>
            </a:r>
          </a:p>
        </p:txBody>
      </p:sp>
      <p:sp>
        <p:nvSpPr>
          <p:cNvPr id="292" name="Circle"/>
          <p:cNvSpPr/>
          <p:nvPr/>
        </p:nvSpPr>
        <p:spPr>
          <a:xfrm>
            <a:off x="1175477" y="3605656"/>
            <a:ext cx="1297204" cy="129720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3" name="Circle"/>
          <p:cNvSpPr/>
          <p:nvPr/>
        </p:nvSpPr>
        <p:spPr>
          <a:xfrm>
            <a:off x="4948582" y="2753473"/>
            <a:ext cx="3153794" cy="315379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4" name="Line"/>
          <p:cNvSpPr/>
          <p:nvPr/>
        </p:nvSpPr>
        <p:spPr>
          <a:xfrm>
            <a:off x="2670958" y="4254257"/>
            <a:ext cx="2074865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5" name="Line"/>
          <p:cNvSpPr/>
          <p:nvPr/>
        </p:nvSpPr>
        <p:spPr>
          <a:xfrm flipV="1">
            <a:off x="2519278" y="4833742"/>
            <a:ext cx="2394761" cy="1957203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6" name="Equation"/>
          <p:cNvSpPr txBox="1"/>
          <p:nvPr/>
        </p:nvSpPr>
        <p:spPr>
          <a:xfrm>
            <a:off x="1633037" y="4145891"/>
            <a:ext cx="382083" cy="36895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4200">
              <a:solidFill>
                <a:srgbClr val="FFFFFF"/>
              </a:solidFill>
            </a:endParaRPr>
          </a:p>
        </p:txBody>
      </p:sp>
      <p:sp>
        <p:nvSpPr>
          <p:cNvPr id="297" name="Circle"/>
          <p:cNvSpPr/>
          <p:nvPr/>
        </p:nvSpPr>
        <p:spPr>
          <a:xfrm>
            <a:off x="1175477" y="6712922"/>
            <a:ext cx="1297204" cy="129720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8" name="Equation"/>
          <p:cNvSpPr txBox="1"/>
          <p:nvPr/>
        </p:nvSpPr>
        <p:spPr>
          <a:xfrm>
            <a:off x="1633037" y="7253158"/>
            <a:ext cx="417525" cy="36895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4200">
              <a:solidFill>
                <a:srgbClr val="FFFFFF"/>
              </a:solidFill>
            </a:endParaRPr>
          </a:p>
        </p:txBody>
      </p:sp>
      <p:sp>
        <p:nvSpPr>
          <p:cNvPr id="299" name="Equation"/>
          <p:cNvSpPr txBox="1"/>
          <p:nvPr/>
        </p:nvSpPr>
        <p:spPr>
          <a:xfrm>
            <a:off x="3469076" y="3719638"/>
            <a:ext cx="478629" cy="36895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200" i="1">
                          <a:solidFill>
                            <a:srgbClr val="91919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91919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4200">
              <a:solidFill>
                <a:srgbClr val="929292"/>
              </a:solidFill>
            </a:endParaRPr>
          </a:p>
        </p:txBody>
      </p:sp>
      <p:sp>
        <p:nvSpPr>
          <p:cNvPr id="300" name="Equation"/>
          <p:cNvSpPr txBox="1"/>
          <p:nvPr/>
        </p:nvSpPr>
        <p:spPr>
          <a:xfrm>
            <a:off x="3867010" y="5909899"/>
            <a:ext cx="508925" cy="36895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200" i="1">
                          <a:solidFill>
                            <a:srgbClr val="91919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91919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4200">
              <a:solidFill>
                <a:srgbClr val="929292"/>
              </a:solidFill>
            </a:endParaRPr>
          </a:p>
        </p:txBody>
      </p:sp>
      <p:sp>
        <p:nvSpPr>
          <p:cNvPr id="301" name="Equation"/>
          <p:cNvSpPr txBox="1"/>
          <p:nvPr/>
        </p:nvSpPr>
        <p:spPr>
          <a:xfrm>
            <a:off x="5401679" y="3636620"/>
            <a:ext cx="2421200" cy="143171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limUpp>
                    <m:e>
                      <m:limLow>
                        <m:e>
                          <m:r>
                            <a:rPr xmlns:a="http://schemas.openxmlformats.org/drawingml/2006/main"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lim>
                  </m:limUpp>
                  <m:sSub>
                    <m:e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b</m:t>
                  </m:r>
                </m:oMath>
              </m:oMathPara>
            </a14:m>
            <a:endParaRPr sz="4200">
              <a:solidFill>
                <a:srgbClr val="FFFFFF"/>
              </a:solidFill>
            </a:endParaRPr>
          </a:p>
        </p:txBody>
      </p:sp>
      <p:sp>
        <p:nvSpPr>
          <p:cNvPr id="302" name="Circle"/>
          <p:cNvSpPr/>
          <p:nvPr/>
        </p:nvSpPr>
        <p:spPr>
          <a:xfrm>
            <a:off x="5876878" y="6892144"/>
            <a:ext cx="1297203" cy="1297203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3" name="Equation"/>
          <p:cNvSpPr txBox="1"/>
          <p:nvPr/>
        </p:nvSpPr>
        <p:spPr>
          <a:xfrm>
            <a:off x="6405197" y="7355389"/>
            <a:ext cx="240564" cy="37071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b</m:t>
                  </m:r>
                </m:oMath>
              </m:oMathPara>
            </a14:m>
            <a:endParaRPr sz="4200">
              <a:solidFill>
                <a:srgbClr val="FFFFFF"/>
              </a:solidFill>
            </a:endParaRPr>
          </a:p>
        </p:txBody>
      </p:sp>
      <p:sp>
        <p:nvSpPr>
          <p:cNvPr id="304" name="Line"/>
          <p:cNvSpPr/>
          <p:nvPr/>
        </p:nvSpPr>
        <p:spPr>
          <a:xfrm flipV="1">
            <a:off x="6525479" y="6012509"/>
            <a:ext cx="1" cy="774395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310" name="Group"/>
          <p:cNvGrpSpPr/>
          <p:nvPr/>
        </p:nvGrpSpPr>
        <p:grpSpPr>
          <a:xfrm>
            <a:off x="8727354" y="3153024"/>
            <a:ext cx="2202466" cy="2202467"/>
            <a:chOff x="0" y="0"/>
            <a:chExt cx="2202465" cy="2202465"/>
          </a:xfrm>
        </p:grpSpPr>
        <p:sp>
          <p:nvSpPr>
            <p:cNvPr id="305" name="Line"/>
            <p:cNvSpPr/>
            <p:nvPr/>
          </p:nvSpPr>
          <p:spPr>
            <a:xfrm flipH="1" flipV="1">
              <a:off x="0" y="1101232"/>
              <a:ext cx="2202466" cy="1"/>
            </a:xfrm>
            <a:prstGeom prst="line">
              <a:avLst/>
            </a:prstGeom>
            <a:noFill/>
            <a:ln w="12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6" name="Line"/>
            <p:cNvSpPr/>
            <p:nvPr/>
          </p:nvSpPr>
          <p:spPr>
            <a:xfrm flipH="1">
              <a:off x="1101232" y="0"/>
              <a:ext cx="1" cy="2202466"/>
            </a:xfrm>
            <a:prstGeom prst="line">
              <a:avLst/>
            </a:prstGeom>
            <a:noFill/>
            <a:ln w="12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7" name="Line"/>
            <p:cNvSpPr/>
            <p:nvPr/>
          </p:nvSpPr>
          <p:spPr>
            <a:xfrm>
              <a:off x="289291" y="1686634"/>
              <a:ext cx="832511" cy="1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8" name="Line"/>
            <p:cNvSpPr/>
            <p:nvPr/>
          </p:nvSpPr>
          <p:spPr>
            <a:xfrm>
              <a:off x="1079138" y="520129"/>
              <a:ext cx="832511" cy="1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9" name="Line"/>
            <p:cNvSpPr/>
            <p:nvPr/>
          </p:nvSpPr>
          <p:spPr>
            <a:xfrm flipH="1">
              <a:off x="1101232" y="512557"/>
              <a:ext cx="1" cy="1177352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311" name="Circle"/>
          <p:cNvSpPr/>
          <p:nvPr/>
        </p:nvSpPr>
        <p:spPr>
          <a:xfrm>
            <a:off x="11554797" y="3781421"/>
            <a:ext cx="945671" cy="945672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2" name="Equation"/>
          <p:cNvSpPr txBox="1"/>
          <p:nvPr/>
        </p:nvSpPr>
        <p:spPr>
          <a:xfrm>
            <a:off x="11948552" y="4098468"/>
            <a:ext cx="183653" cy="34166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limUpp>
                    <m:e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lim>
                      <m:r>
                        <a:rPr xmlns:a="http://schemas.openxmlformats.org/drawingml/2006/main" sz="3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</m:oMath>
              </m:oMathPara>
            </a14:m>
            <a:endParaRPr sz="3000">
              <a:solidFill>
                <a:srgbClr val="FFFFFF"/>
              </a:solidFill>
            </a:endParaRPr>
          </a:p>
        </p:txBody>
      </p:sp>
      <p:sp>
        <p:nvSpPr>
          <p:cNvPr id="313" name="inputs"/>
          <p:cNvSpPr txBox="1"/>
          <p:nvPr/>
        </p:nvSpPr>
        <p:spPr>
          <a:xfrm>
            <a:off x="1276695" y="8294589"/>
            <a:ext cx="1173252" cy="5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pPr/>
            <a:r>
              <a:t>inputs</a:t>
            </a:r>
          </a:p>
        </p:txBody>
      </p:sp>
      <p:sp>
        <p:nvSpPr>
          <p:cNvPr id="314" name="weights"/>
          <p:cNvSpPr txBox="1"/>
          <p:nvPr/>
        </p:nvSpPr>
        <p:spPr>
          <a:xfrm>
            <a:off x="2812955" y="8294589"/>
            <a:ext cx="1454281" cy="5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929292"/>
                </a:solidFill>
              </a:defRPr>
            </a:lvl1pPr>
          </a:lstStyle>
          <a:p>
            <a:pPr/>
            <a:r>
              <a:t>weights</a:t>
            </a:r>
          </a:p>
        </p:txBody>
      </p:sp>
      <p:sp>
        <p:nvSpPr>
          <p:cNvPr id="315" name="summation + bias"/>
          <p:cNvSpPr txBox="1"/>
          <p:nvPr/>
        </p:nvSpPr>
        <p:spPr>
          <a:xfrm>
            <a:off x="5050720" y="8294589"/>
            <a:ext cx="3155300" cy="5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3"/>
                </a:solidFill>
              </a:defRPr>
            </a:pPr>
            <a:r>
              <a:t>summation </a:t>
            </a:r>
            <a:r>
              <a:rPr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rPr>
              <a:t>+ bias</a:t>
            </a:r>
          </a:p>
        </p:txBody>
      </p:sp>
      <p:sp>
        <p:nvSpPr>
          <p:cNvPr id="316" name="activation"/>
          <p:cNvSpPr txBox="1"/>
          <p:nvPr/>
        </p:nvSpPr>
        <p:spPr>
          <a:xfrm>
            <a:off x="8917682" y="8294589"/>
            <a:ext cx="1781970" cy="5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chemeClr val="accent6"/>
                </a:solidFill>
              </a:defRPr>
            </a:lvl1pPr>
          </a:lstStyle>
          <a:p>
            <a:pPr/>
            <a:r>
              <a:t>activation</a:t>
            </a:r>
          </a:p>
        </p:txBody>
      </p:sp>
      <p:sp>
        <p:nvSpPr>
          <p:cNvPr id="317" name="output"/>
          <p:cNvSpPr txBox="1"/>
          <p:nvPr/>
        </p:nvSpPr>
        <p:spPr>
          <a:xfrm>
            <a:off x="11411313" y="8294589"/>
            <a:ext cx="1232639" cy="5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pPr/>
            <a:r>
              <a:t>output</a:t>
            </a:r>
          </a:p>
        </p:txBody>
      </p:sp>
      <p:sp>
        <p:nvSpPr>
          <p:cNvPr id="318" name="Line"/>
          <p:cNvSpPr/>
          <p:nvPr/>
        </p:nvSpPr>
        <p:spPr>
          <a:xfrm>
            <a:off x="8175551" y="4254257"/>
            <a:ext cx="478629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9" name="Line"/>
          <p:cNvSpPr/>
          <p:nvPr/>
        </p:nvSpPr>
        <p:spPr>
          <a:xfrm>
            <a:off x="10977615" y="4254257"/>
            <a:ext cx="478628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Before we beg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Before we begin</a:t>
            </a:r>
          </a:p>
        </p:txBody>
      </p:sp>
      <p:sp>
        <p:nvSpPr>
          <p:cNvPr id="324" name="Refresh some R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Refresh some R</a:t>
            </a:r>
          </a:p>
          <a:p>
            <a:pPr/>
            <a:r>
              <a:t>Tensor manipulation</a:t>
            </a:r>
          </a:p>
          <a:p>
            <a:pPr/>
            <a:r>
              <a:t>Implement a neuron from scratch</a:t>
            </a:r>
          </a:p>
        </p:txBody>
      </p:sp>
      <p:pic>
        <p:nvPicPr>
          <p:cNvPr id="325" name="jupyter.png" descr="jupyt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8676" y="7419573"/>
            <a:ext cx="1608357" cy="1864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linear-problem.png" descr="linear-proble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6181" y="2590800"/>
            <a:ext cx="8452438" cy="62865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Hands-on"/>
          <p:cNvSpPr txBox="1"/>
          <p:nvPr>
            <p:ph type="title"/>
          </p:nvPr>
        </p:nvSpPr>
        <p:spPr>
          <a:xfrm>
            <a:off x="952500" y="254000"/>
            <a:ext cx="11099800" cy="1318370"/>
          </a:xfrm>
          <a:prstGeom prst="rect">
            <a:avLst/>
          </a:prstGeom>
        </p:spPr>
        <p:txBody>
          <a:bodyPr/>
          <a:lstStyle/>
          <a:p>
            <a:pPr/>
            <a:r>
              <a:t>Hands-on</a:t>
            </a:r>
          </a:p>
        </p:txBody>
      </p:sp>
      <p:sp>
        <p:nvSpPr>
          <p:cNvPr id="329" name="Go to https://dba.projects.sda.surfsara.nl/…"/>
          <p:cNvSpPr txBox="1"/>
          <p:nvPr>
            <p:ph type="body" sz="half" idx="1"/>
          </p:nvPr>
        </p:nvSpPr>
        <p:spPr>
          <a:xfrm>
            <a:off x="952500" y="5291948"/>
            <a:ext cx="11099800" cy="3585352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:r>
              <a:t>Go to </a:t>
            </a:r>
            <a:r>
              <a:rPr u="sng">
                <a:hlinkClick r:id="rId2" invalidUrl="" action="" tgtFrame="" tooltip="" history="1" highlightClick="0" endSnd="0"/>
              </a:rPr>
              <a:t>https://dba.projects.sda.surfsara.nl/</a:t>
            </a:r>
          </a:p>
          <a:p>
            <a:pPr marL="0" indent="0" algn="ctr">
              <a:buSzTx/>
              <a:buNone/>
            </a:pPr>
            <a:r>
              <a:t>Notebook: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01a-neuron-from-scratch.ipynb</a:t>
            </a:r>
          </a:p>
          <a:p>
            <a:pPr marL="0" indent="0" algn="ctr">
              <a:buSzTx/>
              <a:buNone/>
              <a:defRPr b="1"/>
            </a:pPr>
            <a:r>
              <a:t>Break at 11:00</a:t>
            </a:r>
          </a:p>
          <a:p>
            <a:pPr marL="0" indent="0" algn="ctr">
              <a:buSzTx/>
              <a:buNone/>
            </a:pPr>
            <a:r>
              <a:t>Second part at 11:10</a:t>
            </a:r>
          </a:p>
        </p:txBody>
      </p:sp>
      <p:pic>
        <p:nvPicPr>
          <p:cNvPr id="330" name="jupyter.png" descr="jupy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18289" y="1827392"/>
            <a:ext cx="2768223" cy="3209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Notebook reca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Notebook recap</a:t>
            </a:r>
          </a:p>
        </p:txBody>
      </p:sp>
      <p:sp>
        <p:nvSpPr>
          <p:cNvPr id="333" name="Data wrangling is necessary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wrangling is necessary</a:t>
            </a:r>
          </a:p>
          <a:p>
            <a:pPr/>
            <a:r>
              <a:t>Weights change the ‘slope’</a:t>
            </a:r>
          </a:p>
          <a:p>
            <a:pPr/>
            <a:r>
              <a:t>Bias shifts decision boundary</a:t>
            </a:r>
          </a:p>
        </p:txBody>
      </p:sp>
      <p:pic>
        <p:nvPicPr>
          <p:cNvPr id="334" name="linear-problem.png" descr="linear-proble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0085" y="3283234"/>
            <a:ext cx="6590430" cy="4901632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Line"/>
          <p:cNvSpPr/>
          <p:nvPr/>
        </p:nvSpPr>
        <p:spPr>
          <a:xfrm>
            <a:off x="7761579" y="3377821"/>
            <a:ext cx="3247442" cy="418579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6" name="Line"/>
          <p:cNvSpPr/>
          <p:nvPr/>
        </p:nvSpPr>
        <p:spPr>
          <a:xfrm>
            <a:off x="8082698" y="3210300"/>
            <a:ext cx="2503605" cy="4340613"/>
          </a:xfrm>
          <a:prstGeom prst="line">
            <a:avLst/>
          </a:prstGeom>
          <a:ln w="254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7" name="Line"/>
          <p:cNvSpPr/>
          <p:nvPr/>
        </p:nvSpPr>
        <p:spPr>
          <a:xfrm>
            <a:off x="8323758" y="3210300"/>
            <a:ext cx="2021484" cy="4340613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8" name="Line"/>
          <p:cNvSpPr/>
          <p:nvPr/>
        </p:nvSpPr>
        <p:spPr>
          <a:xfrm>
            <a:off x="8471391" y="3173410"/>
            <a:ext cx="1726218" cy="4414393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9" name="Line"/>
          <p:cNvSpPr/>
          <p:nvPr/>
        </p:nvSpPr>
        <p:spPr>
          <a:xfrm flipH="1">
            <a:off x="8961397" y="4164414"/>
            <a:ext cx="750246" cy="247531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0" name="Equation"/>
          <p:cNvSpPr txBox="1"/>
          <p:nvPr/>
        </p:nvSpPr>
        <p:spPr>
          <a:xfrm>
            <a:off x="9536662" y="3779493"/>
            <a:ext cx="137466" cy="21183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" i="1">
                      <a:solidFill>
                        <a:srgbClr val="ED220B"/>
                      </a:solidFill>
                      <a:latin typeface="Cambria Math" panose="02040503050406030204" pitchFamily="18" charset="0"/>
                    </a:rPr>
                    <m:t>b</m:t>
                  </m:r>
                </m:oMath>
              </m:oMathPara>
            </a14:m>
            <a:endParaRPr sz="2400">
              <a:solidFill>
                <a:srgbClr val="EE220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Why the succes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the success?</a:t>
            </a:r>
          </a:p>
        </p:txBody>
      </p:sp>
      <p:sp>
        <p:nvSpPr>
          <p:cNvPr id="345" name="Source: Andrew Ng, Deep learning course"/>
          <p:cNvSpPr txBox="1"/>
          <p:nvPr/>
        </p:nvSpPr>
        <p:spPr>
          <a:xfrm>
            <a:off x="7363002" y="6533891"/>
            <a:ext cx="4044596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Source: Andrew Ng, Deep learning course</a:t>
            </a:r>
          </a:p>
        </p:txBody>
      </p:sp>
      <p:pic>
        <p:nvPicPr>
          <p:cNvPr id="346" name="neural-network-google-books.png" descr="neural-network-google-book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4648" y="3359542"/>
            <a:ext cx="11415504" cy="5811985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No single reason, much of the theory is old"/>
          <p:cNvSpPr txBox="1"/>
          <p:nvPr>
            <p:ph type="body" sz="quarter" idx="1"/>
          </p:nvPr>
        </p:nvSpPr>
        <p:spPr>
          <a:xfrm>
            <a:off x="952500" y="2590800"/>
            <a:ext cx="11099800" cy="84685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/>
            <a:r>
              <a:t>No single reason, much of the theory is old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Why the succes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the success?</a:t>
            </a:r>
          </a:p>
        </p:txBody>
      </p:sp>
      <p:sp>
        <p:nvSpPr>
          <p:cNvPr id="352" name="More data available"/>
          <p:cNvSpPr txBox="1"/>
          <p:nvPr>
            <p:ph type="body" sz="quarter" idx="1"/>
          </p:nvPr>
        </p:nvSpPr>
        <p:spPr>
          <a:xfrm>
            <a:off x="952500" y="2590800"/>
            <a:ext cx="11099800" cy="84685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/>
            <a:r>
              <a:t>More data available</a:t>
            </a:r>
          </a:p>
        </p:txBody>
      </p:sp>
      <p:pic>
        <p:nvPicPr>
          <p:cNvPr id="353" name="dataset-sizes.png" descr="dataset-siz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494" y="3231420"/>
            <a:ext cx="11581812" cy="6112008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Source: Deep Learning, Ian Goodfellow and Yoshua Bengio and Aaron Courville"/>
          <p:cNvSpPr txBox="1"/>
          <p:nvPr/>
        </p:nvSpPr>
        <p:spPr>
          <a:xfrm>
            <a:off x="2722016" y="9217032"/>
            <a:ext cx="7560768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t>Source: </a:t>
            </a:r>
            <a:r>
              <a:rPr u="sng">
                <a:hlinkClick r:id="rId4" invalidUrl="" action="" tgtFrame="" tooltip="" history="1" highlightClick="0" endSnd="0"/>
              </a:rPr>
              <a:t>Deep Learning, Ian Goodfellow and Yoshua Bengio and Aaron Courville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Why the succes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the success?</a:t>
            </a:r>
          </a:p>
        </p:txBody>
      </p:sp>
      <p:sp>
        <p:nvSpPr>
          <p:cNvPr id="359" name="Bigger models"/>
          <p:cNvSpPr txBox="1"/>
          <p:nvPr>
            <p:ph type="body" sz="quarter" idx="1"/>
          </p:nvPr>
        </p:nvSpPr>
        <p:spPr>
          <a:xfrm>
            <a:off x="952500" y="2281897"/>
            <a:ext cx="11099800" cy="84685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/>
            <a:r>
              <a:t>Bigger models</a:t>
            </a:r>
          </a:p>
        </p:txBody>
      </p:sp>
      <p:sp>
        <p:nvSpPr>
          <p:cNvPr id="360" name="Source: Deep Learning, Ian Goodfellow and Yoshua Bengio and Aaron Courville"/>
          <p:cNvSpPr txBox="1"/>
          <p:nvPr/>
        </p:nvSpPr>
        <p:spPr>
          <a:xfrm>
            <a:off x="2722016" y="9217032"/>
            <a:ext cx="7560768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t>Source: </a:t>
            </a:r>
            <a:r>
              <a:rPr u="sng">
                <a:hlinkClick r:id="rId3" invalidUrl="" action="" tgtFrame="" tooltip="" history="1" highlightClick="0" endSnd="0"/>
              </a:rPr>
              <a:t>Deep Learning, Ian Goodfellow and Yoshua Bengio and Aaron Courville</a:t>
            </a:r>
          </a:p>
        </p:txBody>
      </p:sp>
      <p:pic>
        <p:nvPicPr>
          <p:cNvPr id="361" name="model-sizes.png" descr="model-sizes.png"/>
          <p:cNvPicPr>
            <a:picLocks noChangeAspect="1"/>
          </p:cNvPicPr>
          <p:nvPr/>
        </p:nvPicPr>
        <p:blipFill>
          <a:blip r:embed="rId4">
            <a:extLst/>
          </a:blip>
          <a:srcRect l="0" t="6792" r="0" b="2637"/>
          <a:stretch>
            <a:fillRect/>
          </a:stretch>
        </p:blipFill>
        <p:spPr>
          <a:xfrm>
            <a:off x="0" y="3012279"/>
            <a:ext cx="13004801" cy="58577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Why the succes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the success?</a:t>
            </a:r>
          </a:p>
        </p:txBody>
      </p:sp>
      <p:sp>
        <p:nvSpPr>
          <p:cNvPr id="366" name="More compute power"/>
          <p:cNvSpPr txBox="1"/>
          <p:nvPr>
            <p:ph type="body" sz="quarter" idx="1"/>
          </p:nvPr>
        </p:nvSpPr>
        <p:spPr>
          <a:xfrm>
            <a:off x="952500" y="2281897"/>
            <a:ext cx="11099800" cy="84685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/>
            <a:r>
              <a:t>More compute power</a:t>
            </a:r>
          </a:p>
        </p:txBody>
      </p:sp>
      <p:sp>
        <p:nvSpPr>
          <p:cNvPr id="367" name="Source:  https://www.androidauthority.com/google-powering-ai-816146/"/>
          <p:cNvSpPr txBox="1"/>
          <p:nvPr/>
        </p:nvSpPr>
        <p:spPr>
          <a:xfrm>
            <a:off x="3064509" y="9217032"/>
            <a:ext cx="6875781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t>Source:  </a:t>
            </a:r>
            <a:r>
              <a:rPr u="sng">
                <a:hlinkClick r:id="rId3" invalidUrl="" action="" tgtFrame="" tooltip="" history="1" highlightClick="0" endSnd="0"/>
              </a:rPr>
              <a:t>https://www.androidauthority.com/google-powering-ai-816146/</a:t>
            </a:r>
          </a:p>
        </p:txBody>
      </p:sp>
      <p:pic>
        <p:nvPicPr>
          <p:cNvPr id="368" name="cpu-gpu-tpu-performance.png" descr="cpu-gpu-tpu-performanc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60778" y="3209102"/>
            <a:ext cx="9283244" cy="5680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We want to make a model to predict housing prices"/>
          <p:cNvSpPr txBox="1"/>
          <p:nvPr>
            <p:ph type="body" sz="quarter" idx="1"/>
          </p:nvPr>
        </p:nvSpPr>
        <p:spPr>
          <a:xfrm>
            <a:off x="952500" y="2590800"/>
            <a:ext cx="11099800" cy="1542321"/>
          </a:xfrm>
          <a:prstGeom prst="rect">
            <a:avLst/>
          </a:prstGeom>
        </p:spPr>
        <p:txBody>
          <a:bodyPr anchor="t"/>
          <a:lstStyle/>
          <a:p>
            <a:pPr/>
            <a:r>
              <a:t>We want to make a model to predict housing prices</a:t>
            </a:r>
          </a:p>
        </p:txBody>
      </p:sp>
      <p:sp>
        <p:nvSpPr>
          <p:cNvPr id="373" name="How do NNs wor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NNs work?</a:t>
            </a:r>
          </a:p>
        </p:txBody>
      </p:sp>
      <p:sp>
        <p:nvSpPr>
          <p:cNvPr id="374" name="Oval"/>
          <p:cNvSpPr/>
          <p:nvPr/>
        </p:nvSpPr>
        <p:spPr>
          <a:xfrm>
            <a:off x="4825183" y="3848013"/>
            <a:ext cx="621939" cy="63125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5" name="Oval"/>
          <p:cNvSpPr/>
          <p:nvPr/>
        </p:nvSpPr>
        <p:spPr>
          <a:xfrm>
            <a:off x="4825183" y="6440125"/>
            <a:ext cx="621939" cy="63125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6" name="Oval"/>
          <p:cNvSpPr/>
          <p:nvPr/>
        </p:nvSpPr>
        <p:spPr>
          <a:xfrm>
            <a:off x="4825183" y="5144068"/>
            <a:ext cx="621939" cy="63125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7" name="Oval"/>
          <p:cNvSpPr/>
          <p:nvPr/>
        </p:nvSpPr>
        <p:spPr>
          <a:xfrm>
            <a:off x="4825183" y="7734726"/>
            <a:ext cx="621939" cy="63125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8" name="Oval"/>
          <p:cNvSpPr/>
          <p:nvPr/>
        </p:nvSpPr>
        <p:spPr>
          <a:xfrm>
            <a:off x="6914753" y="4812358"/>
            <a:ext cx="621939" cy="63125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9" name="Oval"/>
          <p:cNvSpPr/>
          <p:nvPr/>
        </p:nvSpPr>
        <p:spPr>
          <a:xfrm>
            <a:off x="6914753" y="7404470"/>
            <a:ext cx="621939" cy="63125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0" name="Oval"/>
          <p:cNvSpPr/>
          <p:nvPr/>
        </p:nvSpPr>
        <p:spPr>
          <a:xfrm>
            <a:off x="6914753" y="6108414"/>
            <a:ext cx="621939" cy="63125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1" name="Oval"/>
          <p:cNvSpPr/>
          <p:nvPr/>
        </p:nvSpPr>
        <p:spPr>
          <a:xfrm>
            <a:off x="8699759" y="6035259"/>
            <a:ext cx="621939" cy="63125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2" name="Line"/>
          <p:cNvSpPr/>
          <p:nvPr/>
        </p:nvSpPr>
        <p:spPr>
          <a:xfrm>
            <a:off x="5453253" y="4160477"/>
            <a:ext cx="1491793" cy="85815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3" name="# beds"/>
          <p:cNvSpPr txBox="1"/>
          <p:nvPr/>
        </p:nvSpPr>
        <p:spPr>
          <a:xfrm>
            <a:off x="3868632" y="3969516"/>
            <a:ext cx="857199" cy="388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# beds</a:t>
            </a:r>
          </a:p>
        </p:txBody>
      </p:sp>
      <p:sp>
        <p:nvSpPr>
          <p:cNvPr id="384" name="Size"/>
          <p:cNvSpPr txBox="1"/>
          <p:nvPr/>
        </p:nvSpPr>
        <p:spPr>
          <a:xfrm>
            <a:off x="4006257" y="5265572"/>
            <a:ext cx="581949" cy="388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Size</a:t>
            </a:r>
          </a:p>
        </p:txBody>
      </p:sp>
      <p:sp>
        <p:nvSpPr>
          <p:cNvPr id="385" name="Zip code"/>
          <p:cNvSpPr txBox="1"/>
          <p:nvPr/>
        </p:nvSpPr>
        <p:spPr>
          <a:xfrm>
            <a:off x="3653547" y="6561628"/>
            <a:ext cx="1076518" cy="388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Zip code</a:t>
            </a:r>
          </a:p>
        </p:txBody>
      </p:sp>
      <p:sp>
        <p:nvSpPr>
          <p:cNvPr id="386" name="Wealth"/>
          <p:cNvSpPr txBox="1"/>
          <p:nvPr/>
        </p:nvSpPr>
        <p:spPr>
          <a:xfrm>
            <a:off x="3862250" y="7857684"/>
            <a:ext cx="869963" cy="388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Wealth</a:t>
            </a:r>
          </a:p>
        </p:txBody>
      </p:sp>
      <p:sp>
        <p:nvSpPr>
          <p:cNvPr id="387" name="Family size"/>
          <p:cNvSpPr txBox="1"/>
          <p:nvPr/>
        </p:nvSpPr>
        <p:spPr>
          <a:xfrm>
            <a:off x="6567012" y="4389077"/>
            <a:ext cx="1317419" cy="388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Family size</a:t>
            </a:r>
          </a:p>
        </p:txBody>
      </p:sp>
      <p:sp>
        <p:nvSpPr>
          <p:cNvPr id="388" name="Walkability"/>
          <p:cNvSpPr txBox="1"/>
          <p:nvPr/>
        </p:nvSpPr>
        <p:spPr>
          <a:xfrm>
            <a:off x="6582213" y="5728749"/>
            <a:ext cx="1287017" cy="388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Walkability</a:t>
            </a:r>
          </a:p>
        </p:txBody>
      </p:sp>
      <p:sp>
        <p:nvSpPr>
          <p:cNvPr id="389" name="School quality"/>
          <p:cNvSpPr txBox="1"/>
          <p:nvPr/>
        </p:nvSpPr>
        <p:spPr>
          <a:xfrm>
            <a:off x="6399448" y="7000679"/>
            <a:ext cx="1652547" cy="388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School quality</a:t>
            </a:r>
          </a:p>
        </p:txBody>
      </p:sp>
      <p:sp>
        <p:nvSpPr>
          <p:cNvPr id="390" name="Price"/>
          <p:cNvSpPr txBox="1"/>
          <p:nvPr/>
        </p:nvSpPr>
        <p:spPr>
          <a:xfrm>
            <a:off x="8670204" y="5728749"/>
            <a:ext cx="681049" cy="388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Price</a:t>
            </a:r>
          </a:p>
        </p:txBody>
      </p:sp>
      <p:sp>
        <p:nvSpPr>
          <p:cNvPr id="391" name="Line"/>
          <p:cNvSpPr/>
          <p:nvPr/>
        </p:nvSpPr>
        <p:spPr>
          <a:xfrm flipV="1">
            <a:off x="5453252" y="5161786"/>
            <a:ext cx="1486410" cy="220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2" name="Line"/>
          <p:cNvSpPr/>
          <p:nvPr/>
        </p:nvSpPr>
        <p:spPr>
          <a:xfrm flipV="1">
            <a:off x="5453406" y="6473112"/>
            <a:ext cx="1486409" cy="220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3" name="Line"/>
          <p:cNvSpPr/>
          <p:nvPr/>
        </p:nvSpPr>
        <p:spPr>
          <a:xfrm flipV="1">
            <a:off x="5453406" y="7784437"/>
            <a:ext cx="1486409" cy="22020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4" name="Line"/>
          <p:cNvSpPr/>
          <p:nvPr/>
        </p:nvSpPr>
        <p:spPr>
          <a:xfrm>
            <a:off x="5453406" y="6782538"/>
            <a:ext cx="1490957" cy="8910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5" name="Line"/>
          <p:cNvSpPr/>
          <p:nvPr/>
        </p:nvSpPr>
        <p:spPr>
          <a:xfrm flipV="1">
            <a:off x="7495967" y="6452386"/>
            <a:ext cx="1196367" cy="120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6" name="Line"/>
          <p:cNvSpPr/>
          <p:nvPr/>
        </p:nvSpPr>
        <p:spPr>
          <a:xfrm>
            <a:off x="7537586" y="6363786"/>
            <a:ext cx="11899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7" name="Line"/>
          <p:cNvSpPr/>
          <p:nvPr/>
        </p:nvSpPr>
        <p:spPr>
          <a:xfrm>
            <a:off x="7524976" y="5269178"/>
            <a:ext cx="1195088" cy="93270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URFsar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SURFsara</a:t>
            </a:r>
          </a:p>
        </p:txBody>
      </p:sp>
      <p:pic>
        <p:nvPicPr>
          <p:cNvPr id="1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7601" y="2573363"/>
            <a:ext cx="12269598" cy="63340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Hidden lay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Hidden layers</a:t>
            </a:r>
          </a:p>
        </p:txBody>
      </p:sp>
      <p:sp>
        <p:nvSpPr>
          <p:cNvPr id="402" name="Or just hit it with a hammer and let the model learn the features"/>
          <p:cNvSpPr txBox="1"/>
          <p:nvPr>
            <p:ph type="body" sz="quarter" idx="1"/>
          </p:nvPr>
        </p:nvSpPr>
        <p:spPr>
          <a:xfrm>
            <a:off x="952500" y="2590800"/>
            <a:ext cx="11099800" cy="1110844"/>
          </a:xfrm>
          <a:prstGeom prst="rect">
            <a:avLst/>
          </a:prstGeom>
        </p:spPr>
        <p:txBody>
          <a:bodyPr/>
          <a:lstStyle/>
          <a:p>
            <a:pPr/>
            <a:r>
              <a:t>Or just hit it with a hammer and let the model learn the features</a:t>
            </a:r>
          </a:p>
        </p:txBody>
      </p:sp>
      <p:sp>
        <p:nvSpPr>
          <p:cNvPr id="403" name="Circle"/>
          <p:cNvSpPr/>
          <p:nvPr/>
        </p:nvSpPr>
        <p:spPr>
          <a:xfrm>
            <a:off x="4754546" y="4059535"/>
            <a:ext cx="648132" cy="652186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4" name="Circle"/>
          <p:cNvSpPr/>
          <p:nvPr/>
        </p:nvSpPr>
        <p:spPr>
          <a:xfrm>
            <a:off x="4754546" y="6737607"/>
            <a:ext cx="648132" cy="65218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5" name="Circle"/>
          <p:cNvSpPr/>
          <p:nvPr/>
        </p:nvSpPr>
        <p:spPr>
          <a:xfrm>
            <a:off x="4754546" y="5398571"/>
            <a:ext cx="648132" cy="65218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6" name="Circle"/>
          <p:cNvSpPr/>
          <p:nvPr/>
        </p:nvSpPr>
        <p:spPr>
          <a:xfrm>
            <a:off x="4754546" y="8075139"/>
            <a:ext cx="648132" cy="652186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7" name="Circle"/>
          <p:cNvSpPr/>
          <p:nvPr/>
        </p:nvSpPr>
        <p:spPr>
          <a:xfrm>
            <a:off x="6932119" y="5055860"/>
            <a:ext cx="648132" cy="652186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8" name="Circle"/>
          <p:cNvSpPr/>
          <p:nvPr/>
        </p:nvSpPr>
        <p:spPr>
          <a:xfrm>
            <a:off x="6932119" y="7733932"/>
            <a:ext cx="648132" cy="652186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9" name="Circle"/>
          <p:cNvSpPr/>
          <p:nvPr/>
        </p:nvSpPr>
        <p:spPr>
          <a:xfrm>
            <a:off x="6932119" y="6394896"/>
            <a:ext cx="648132" cy="652185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0" name="Circle"/>
          <p:cNvSpPr/>
          <p:nvPr/>
        </p:nvSpPr>
        <p:spPr>
          <a:xfrm>
            <a:off x="8792302" y="6319315"/>
            <a:ext cx="648132" cy="65218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1" name="Line"/>
          <p:cNvSpPr/>
          <p:nvPr/>
        </p:nvSpPr>
        <p:spPr>
          <a:xfrm>
            <a:off x="5409068" y="4382361"/>
            <a:ext cx="1554620" cy="8866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2" name="# beds"/>
          <p:cNvSpPr txBox="1"/>
          <p:nvPr/>
        </p:nvSpPr>
        <p:spPr>
          <a:xfrm>
            <a:off x="3757710" y="4185068"/>
            <a:ext cx="893300" cy="401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# beds</a:t>
            </a:r>
          </a:p>
        </p:txBody>
      </p:sp>
      <p:sp>
        <p:nvSpPr>
          <p:cNvPr id="413" name="Size"/>
          <p:cNvSpPr txBox="1"/>
          <p:nvPr/>
        </p:nvSpPr>
        <p:spPr>
          <a:xfrm>
            <a:off x="3901131" y="5524103"/>
            <a:ext cx="606458" cy="401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Size</a:t>
            </a:r>
          </a:p>
        </p:txBody>
      </p:sp>
      <p:sp>
        <p:nvSpPr>
          <p:cNvPr id="414" name="Zip code"/>
          <p:cNvSpPr txBox="1"/>
          <p:nvPr/>
        </p:nvSpPr>
        <p:spPr>
          <a:xfrm>
            <a:off x="3533567" y="6863139"/>
            <a:ext cx="1121855" cy="401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Zip code</a:t>
            </a:r>
          </a:p>
        </p:txBody>
      </p:sp>
      <p:sp>
        <p:nvSpPr>
          <p:cNvPr id="415" name="Wealth"/>
          <p:cNvSpPr txBox="1"/>
          <p:nvPr/>
        </p:nvSpPr>
        <p:spPr>
          <a:xfrm>
            <a:off x="3751059" y="8202175"/>
            <a:ext cx="906602" cy="401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Wealth</a:t>
            </a:r>
          </a:p>
        </p:txBody>
      </p:sp>
      <p:sp>
        <p:nvSpPr>
          <p:cNvPr id="416" name="?"/>
          <p:cNvSpPr txBox="1"/>
          <p:nvPr/>
        </p:nvSpPr>
        <p:spPr>
          <a:xfrm>
            <a:off x="7120926" y="4618542"/>
            <a:ext cx="270518" cy="401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17" name="?"/>
          <p:cNvSpPr txBox="1"/>
          <p:nvPr/>
        </p:nvSpPr>
        <p:spPr>
          <a:xfrm>
            <a:off x="7120926" y="6002640"/>
            <a:ext cx="270518" cy="401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18" name="?"/>
          <p:cNvSpPr txBox="1"/>
          <p:nvPr/>
        </p:nvSpPr>
        <p:spPr>
          <a:xfrm>
            <a:off x="7120926" y="7390507"/>
            <a:ext cx="270518" cy="401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19" name="Price"/>
          <p:cNvSpPr txBox="1"/>
          <p:nvPr/>
        </p:nvSpPr>
        <p:spPr>
          <a:xfrm>
            <a:off x="8761503" y="5974317"/>
            <a:ext cx="709730" cy="401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Price</a:t>
            </a:r>
          </a:p>
        </p:txBody>
      </p:sp>
      <p:sp>
        <p:nvSpPr>
          <p:cNvPr id="420" name="Line"/>
          <p:cNvSpPr/>
          <p:nvPr/>
        </p:nvSpPr>
        <p:spPr>
          <a:xfrm flipV="1">
            <a:off x="5409067" y="5416876"/>
            <a:ext cx="1549010" cy="22751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1" name="Line"/>
          <p:cNvSpPr/>
          <p:nvPr/>
        </p:nvSpPr>
        <p:spPr>
          <a:xfrm flipV="1">
            <a:off x="5409227" y="6771688"/>
            <a:ext cx="1549010" cy="22751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2" name="Line"/>
          <p:cNvSpPr/>
          <p:nvPr/>
        </p:nvSpPr>
        <p:spPr>
          <a:xfrm flipV="1">
            <a:off x="5409227" y="8126500"/>
            <a:ext cx="1549010" cy="22751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3" name="Line"/>
          <p:cNvSpPr/>
          <p:nvPr/>
        </p:nvSpPr>
        <p:spPr>
          <a:xfrm>
            <a:off x="5409227" y="7091375"/>
            <a:ext cx="1553749" cy="9206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4" name="Line"/>
          <p:cNvSpPr/>
          <p:nvPr/>
        </p:nvSpPr>
        <p:spPr>
          <a:xfrm flipV="1">
            <a:off x="7537812" y="6750274"/>
            <a:ext cx="1246752" cy="12467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5" name="Line"/>
          <p:cNvSpPr/>
          <p:nvPr/>
        </p:nvSpPr>
        <p:spPr>
          <a:xfrm>
            <a:off x="7581184" y="6658736"/>
            <a:ext cx="124001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6" name="Line"/>
          <p:cNvSpPr/>
          <p:nvPr/>
        </p:nvSpPr>
        <p:spPr>
          <a:xfrm>
            <a:off x="7568043" y="5527829"/>
            <a:ext cx="1245420" cy="96363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7" name="Line"/>
          <p:cNvSpPr/>
          <p:nvPr/>
        </p:nvSpPr>
        <p:spPr>
          <a:xfrm>
            <a:off x="5409227" y="5709707"/>
            <a:ext cx="1554046" cy="9412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8" name="Line"/>
          <p:cNvSpPr/>
          <p:nvPr/>
        </p:nvSpPr>
        <p:spPr>
          <a:xfrm flipV="1">
            <a:off x="5409526" y="5502289"/>
            <a:ext cx="1556904" cy="15569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9" name="Line"/>
          <p:cNvSpPr/>
          <p:nvPr/>
        </p:nvSpPr>
        <p:spPr>
          <a:xfrm flipV="1">
            <a:off x="5318165" y="5574674"/>
            <a:ext cx="1667082" cy="257742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30" name="Line"/>
          <p:cNvSpPr/>
          <p:nvPr/>
        </p:nvSpPr>
        <p:spPr>
          <a:xfrm>
            <a:off x="5409068" y="4479564"/>
            <a:ext cx="1559077" cy="207565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31" name="Line"/>
          <p:cNvSpPr/>
          <p:nvPr/>
        </p:nvSpPr>
        <p:spPr>
          <a:xfrm>
            <a:off x="5371864" y="4569756"/>
            <a:ext cx="1612358" cy="327356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32" name="Line"/>
          <p:cNvSpPr/>
          <p:nvPr/>
        </p:nvSpPr>
        <p:spPr>
          <a:xfrm>
            <a:off x="5398642" y="5821949"/>
            <a:ext cx="1558269" cy="202338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33" name="Line"/>
          <p:cNvSpPr/>
          <p:nvPr/>
        </p:nvSpPr>
        <p:spPr>
          <a:xfrm flipV="1">
            <a:off x="5355439" y="6893341"/>
            <a:ext cx="1589484" cy="13838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How does it wor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does it work?</a:t>
            </a:r>
          </a:p>
        </p:txBody>
      </p:sp>
      <p:pic>
        <p:nvPicPr>
          <p:cNvPr id="438" name="hierarchical-feature-representation.png" descr="hierarchical-feature-representa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6621" y="2667083"/>
            <a:ext cx="10931558" cy="5621500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Source: A Comprehensive Hands-on Guide to Transfer Learning with Real-World Applications in Deep Learning"/>
          <p:cNvSpPr txBox="1"/>
          <p:nvPr/>
        </p:nvSpPr>
        <p:spPr>
          <a:xfrm>
            <a:off x="1084413" y="8802925"/>
            <a:ext cx="10507777" cy="578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br/>
            <a:r>
              <a:t>Source: </a:t>
            </a:r>
            <a:r>
              <a:rPr u="sng">
                <a:hlinkClick r:id="rId4" invalidUrl="" action="" tgtFrame="" tooltip="" history="1" highlightClick="0" endSnd="0"/>
              </a:rPr>
              <a:t>A Comprehensive Hands-on Guide to Transfer Learning with Real-World Applications in Deep Learning</a:t>
            </a:r>
          </a:p>
        </p:txBody>
      </p:sp>
      <p:sp>
        <p:nvSpPr>
          <p:cNvPr id="440" name="Rectangle"/>
          <p:cNvSpPr/>
          <p:nvPr/>
        </p:nvSpPr>
        <p:spPr>
          <a:xfrm>
            <a:off x="7628145" y="5090437"/>
            <a:ext cx="373218" cy="3267973"/>
          </a:xfrm>
          <a:prstGeom prst="rect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41" name="Rectangle"/>
          <p:cNvSpPr/>
          <p:nvPr/>
        </p:nvSpPr>
        <p:spPr>
          <a:xfrm>
            <a:off x="9052536" y="5090437"/>
            <a:ext cx="373218" cy="3267973"/>
          </a:xfrm>
          <a:prstGeom prst="rect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42" name="Rectangle"/>
          <p:cNvSpPr/>
          <p:nvPr/>
        </p:nvSpPr>
        <p:spPr>
          <a:xfrm>
            <a:off x="6203753" y="5090437"/>
            <a:ext cx="373218" cy="3267973"/>
          </a:xfrm>
          <a:prstGeom prst="rect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43" name="Rectangle"/>
          <p:cNvSpPr/>
          <p:nvPr/>
        </p:nvSpPr>
        <p:spPr>
          <a:xfrm>
            <a:off x="4779362" y="5274150"/>
            <a:ext cx="373218" cy="2900548"/>
          </a:xfrm>
          <a:prstGeom prst="rect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44" name="Rectangle"/>
          <p:cNvSpPr/>
          <p:nvPr/>
        </p:nvSpPr>
        <p:spPr>
          <a:xfrm>
            <a:off x="10476927" y="6014973"/>
            <a:ext cx="373218" cy="1418901"/>
          </a:xfrm>
          <a:prstGeom prst="rect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45" name="Layers"/>
          <p:cNvSpPr txBox="1"/>
          <p:nvPr/>
        </p:nvSpPr>
        <p:spPr>
          <a:xfrm>
            <a:off x="4690457" y="8270981"/>
            <a:ext cx="108539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Layers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Hidden lay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Hidden layers</a:t>
            </a:r>
          </a:p>
        </p:txBody>
      </p:sp>
      <p:sp>
        <p:nvSpPr>
          <p:cNvPr id="450" name="We can easily create more layers…"/>
          <p:cNvSpPr txBox="1"/>
          <p:nvPr>
            <p:ph type="body" sz="quarter" idx="1"/>
          </p:nvPr>
        </p:nvSpPr>
        <p:spPr>
          <a:xfrm>
            <a:off x="952500" y="2257343"/>
            <a:ext cx="11099800" cy="1679530"/>
          </a:xfrm>
          <a:prstGeom prst="rect">
            <a:avLst/>
          </a:prstGeom>
        </p:spPr>
        <p:txBody>
          <a:bodyPr/>
          <a:lstStyle/>
          <a:p>
            <a:pPr/>
            <a:r>
              <a:t>We can easily create more layers</a:t>
            </a:r>
          </a:p>
          <a:p>
            <a:pPr/>
            <a:r>
              <a:t>Interpretability may become more difficult</a:t>
            </a:r>
          </a:p>
        </p:txBody>
      </p:sp>
      <p:sp>
        <p:nvSpPr>
          <p:cNvPr id="451" name="Oval"/>
          <p:cNvSpPr/>
          <p:nvPr/>
        </p:nvSpPr>
        <p:spPr>
          <a:xfrm>
            <a:off x="4134713" y="4448128"/>
            <a:ext cx="624858" cy="635847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2" name="Oval"/>
          <p:cNvSpPr/>
          <p:nvPr/>
        </p:nvSpPr>
        <p:spPr>
          <a:xfrm>
            <a:off x="4134713" y="7059110"/>
            <a:ext cx="624858" cy="635848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3" name="Oval"/>
          <p:cNvSpPr/>
          <p:nvPr/>
        </p:nvSpPr>
        <p:spPr>
          <a:xfrm>
            <a:off x="4134713" y="5753619"/>
            <a:ext cx="624858" cy="635847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4" name="Oval"/>
          <p:cNvSpPr/>
          <p:nvPr/>
        </p:nvSpPr>
        <p:spPr>
          <a:xfrm>
            <a:off x="4134713" y="8363135"/>
            <a:ext cx="624858" cy="635847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5" name="Oval"/>
          <p:cNvSpPr/>
          <p:nvPr/>
        </p:nvSpPr>
        <p:spPr>
          <a:xfrm>
            <a:off x="6234090" y="5419494"/>
            <a:ext cx="624858" cy="635847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6" name="Oval"/>
          <p:cNvSpPr/>
          <p:nvPr/>
        </p:nvSpPr>
        <p:spPr>
          <a:xfrm>
            <a:off x="6234090" y="8030475"/>
            <a:ext cx="624858" cy="635847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7" name="Oval"/>
          <p:cNvSpPr/>
          <p:nvPr/>
        </p:nvSpPr>
        <p:spPr>
          <a:xfrm>
            <a:off x="6234090" y="6724985"/>
            <a:ext cx="624858" cy="635847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8" name="Oval"/>
          <p:cNvSpPr/>
          <p:nvPr/>
        </p:nvSpPr>
        <p:spPr>
          <a:xfrm>
            <a:off x="9392670" y="6687002"/>
            <a:ext cx="624858" cy="635847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9" name="Line"/>
          <p:cNvSpPr/>
          <p:nvPr/>
        </p:nvSpPr>
        <p:spPr>
          <a:xfrm>
            <a:off x="4765731" y="4762867"/>
            <a:ext cx="1498794" cy="8644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0" name="# beds"/>
          <p:cNvSpPr txBox="1"/>
          <p:nvPr/>
        </p:nvSpPr>
        <p:spPr>
          <a:xfrm>
            <a:off x="3173673" y="4570516"/>
            <a:ext cx="861222" cy="391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# beds</a:t>
            </a:r>
          </a:p>
        </p:txBody>
      </p:sp>
      <p:sp>
        <p:nvSpPr>
          <p:cNvPr id="461" name="Size"/>
          <p:cNvSpPr txBox="1"/>
          <p:nvPr/>
        </p:nvSpPr>
        <p:spPr>
          <a:xfrm>
            <a:off x="3311944" y="5876007"/>
            <a:ext cx="584680" cy="391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Size</a:t>
            </a:r>
          </a:p>
        </p:txBody>
      </p:sp>
      <p:sp>
        <p:nvSpPr>
          <p:cNvPr id="462" name="Zip code"/>
          <p:cNvSpPr txBox="1"/>
          <p:nvPr/>
        </p:nvSpPr>
        <p:spPr>
          <a:xfrm>
            <a:off x="2957579" y="7181498"/>
            <a:ext cx="1081570" cy="391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Zip code</a:t>
            </a:r>
          </a:p>
        </p:txBody>
      </p:sp>
      <p:sp>
        <p:nvSpPr>
          <p:cNvPr id="463" name="Wealth"/>
          <p:cNvSpPr txBox="1"/>
          <p:nvPr/>
        </p:nvSpPr>
        <p:spPr>
          <a:xfrm>
            <a:off x="3167261" y="8486988"/>
            <a:ext cx="874046" cy="391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Wealth</a:t>
            </a:r>
          </a:p>
        </p:txBody>
      </p:sp>
      <p:sp>
        <p:nvSpPr>
          <p:cNvPr id="464" name="?"/>
          <p:cNvSpPr txBox="1"/>
          <p:nvPr/>
        </p:nvSpPr>
        <p:spPr>
          <a:xfrm>
            <a:off x="6416116" y="4993131"/>
            <a:ext cx="260804" cy="391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65" name="?"/>
          <p:cNvSpPr txBox="1"/>
          <p:nvPr/>
        </p:nvSpPr>
        <p:spPr>
          <a:xfrm>
            <a:off x="6416116" y="6342556"/>
            <a:ext cx="260804" cy="391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66" name="?"/>
          <p:cNvSpPr txBox="1"/>
          <p:nvPr/>
        </p:nvSpPr>
        <p:spPr>
          <a:xfrm>
            <a:off x="6416116" y="7695653"/>
            <a:ext cx="260804" cy="391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67" name="Price"/>
          <p:cNvSpPr txBox="1"/>
          <p:nvPr/>
        </p:nvSpPr>
        <p:spPr>
          <a:xfrm>
            <a:off x="9362976" y="6378260"/>
            <a:ext cx="684245" cy="391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Price</a:t>
            </a:r>
          </a:p>
        </p:txBody>
      </p:sp>
      <p:sp>
        <p:nvSpPr>
          <p:cNvPr id="468" name="Line"/>
          <p:cNvSpPr/>
          <p:nvPr/>
        </p:nvSpPr>
        <p:spPr>
          <a:xfrm flipV="1">
            <a:off x="4765730" y="5771466"/>
            <a:ext cx="1493386" cy="22181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9" name="Line"/>
          <p:cNvSpPr/>
          <p:nvPr/>
        </p:nvSpPr>
        <p:spPr>
          <a:xfrm flipV="1">
            <a:off x="4765884" y="7092337"/>
            <a:ext cx="1493385" cy="22181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0" name="Line"/>
          <p:cNvSpPr/>
          <p:nvPr/>
        </p:nvSpPr>
        <p:spPr>
          <a:xfrm flipV="1">
            <a:off x="4765884" y="8413209"/>
            <a:ext cx="1493385" cy="22181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1" name="Line"/>
          <p:cNvSpPr/>
          <p:nvPr/>
        </p:nvSpPr>
        <p:spPr>
          <a:xfrm>
            <a:off x="4765884" y="7404016"/>
            <a:ext cx="1497954" cy="8975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2" name="Line"/>
          <p:cNvSpPr/>
          <p:nvPr/>
        </p:nvSpPr>
        <p:spPr>
          <a:xfrm flipV="1">
            <a:off x="6818031" y="6458565"/>
            <a:ext cx="1202118" cy="182841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3" name="Line"/>
          <p:cNvSpPr/>
          <p:nvPr/>
        </p:nvSpPr>
        <p:spPr>
          <a:xfrm flipV="1">
            <a:off x="6859846" y="6368912"/>
            <a:ext cx="1113570" cy="61330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4" name="Line"/>
          <p:cNvSpPr/>
          <p:nvPr/>
        </p:nvSpPr>
        <p:spPr>
          <a:xfrm>
            <a:off x="6847176" y="5879639"/>
            <a:ext cx="1138306" cy="37885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5" name="Line"/>
          <p:cNvSpPr/>
          <p:nvPr/>
        </p:nvSpPr>
        <p:spPr>
          <a:xfrm>
            <a:off x="4765885" y="6056962"/>
            <a:ext cx="1498240" cy="9176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6" name="Line"/>
          <p:cNvSpPr/>
          <p:nvPr/>
        </p:nvSpPr>
        <p:spPr>
          <a:xfrm flipV="1">
            <a:off x="4766173" y="5854740"/>
            <a:ext cx="1500995" cy="15179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7" name="Line"/>
          <p:cNvSpPr/>
          <p:nvPr/>
        </p:nvSpPr>
        <p:spPr>
          <a:xfrm flipV="1">
            <a:off x="4678092" y="5925311"/>
            <a:ext cx="1607218" cy="25128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8" name="Line"/>
          <p:cNvSpPr/>
          <p:nvPr/>
        </p:nvSpPr>
        <p:spPr>
          <a:xfrm>
            <a:off x="4765731" y="4857635"/>
            <a:ext cx="1503091" cy="20236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9" name="Line"/>
          <p:cNvSpPr/>
          <p:nvPr/>
        </p:nvSpPr>
        <p:spPr>
          <a:xfrm>
            <a:off x="4729863" y="4945568"/>
            <a:ext cx="1554458" cy="31915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0" name="Line"/>
          <p:cNvSpPr/>
          <p:nvPr/>
        </p:nvSpPr>
        <p:spPr>
          <a:xfrm>
            <a:off x="4755679" y="6166391"/>
            <a:ext cx="1502312" cy="197269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1" name="Line"/>
          <p:cNvSpPr/>
          <p:nvPr/>
        </p:nvSpPr>
        <p:spPr>
          <a:xfrm flipV="1">
            <a:off x="4714028" y="7210943"/>
            <a:ext cx="1532406" cy="134913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2" name="Oval"/>
          <p:cNvSpPr/>
          <p:nvPr/>
        </p:nvSpPr>
        <p:spPr>
          <a:xfrm>
            <a:off x="8008441" y="7528539"/>
            <a:ext cx="624858" cy="635847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3" name="Oval"/>
          <p:cNvSpPr/>
          <p:nvPr/>
        </p:nvSpPr>
        <p:spPr>
          <a:xfrm>
            <a:off x="8008441" y="6035582"/>
            <a:ext cx="624858" cy="635847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4" name="?"/>
          <p:cNvSpPr txBox="1"/>
          <p:nvPr/>
        </p:nvSpPr>
        <p:spPr>
          <a:xfrm>
            <a:off x="8190468" y="5669411"/>
            <a:ext cx="260804" cy="391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85" name="?"/>
          <p:cNvSpPr txBox="1"/>
          <p:nvPr/>
        </p:nvSpPr>
        <p:spPr>
          <a:xfrm>
            <a:off x="8190468" y="7181498"/>
            <a:ext cx="260804" cy="391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86" name="Line"/>
          <p:cNvSpPr/>
          <p:nvPr/>
        </p:nvSpPr>
        <p:spPr>
          <a:xfrm flipV="1">
            <a:off x="6829589" y="7846435"/>
            <a:ext cx="1100600" cy="27326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7" name="Line"/>
          <p:cNvSpPr/>
          <p:nvPr/>
        </p:nvSpPr>
        <p:spPr>
          <a:xfrm>
            <a:off x="6853247" y="6919079"/>
            <a:ext cx="1150882" cy="92808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8" name="Line"/>
          <p:cNvSpPr/>
          <p:nvPr/>
        </p:nvSpPr>
        <p:spPr>
          <a:xfrm>
            <a:off x="6858734" y="5712358"/>
            <a:ext cx="1168775" cy="19471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9" name="Line"/>
          <p:cNvSpPr/>
          <p:nvPr/>
        </p:nvSpPr>
        <p:spPr>
          <a:xfrm flipV="1">
            <a:off x="8681691" y="7239967"/>
            <a:ext cx="676976" cy="37829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0" name="Line"/>
          <p:cNvSpPr/>
          <p:nvPr/>
        </p:nvSpPr>
        <p:spPr>
          <a:xfrm>
            <a:off x="8682804" y="6420770"/>
            <a:ext cx="674006" cy="37519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493" name="Group"/>
          <p:cNvGrpSpPr/>
          <p:nvPr/>
        </p:nvGrpSpPr>
        <p:grpSpPr>
          <a:xfrm>
            <a:off x="2941534" y="4751440"/>
            <a:ext cx="7121732" cy="1971955"/>
            <a:chOff x="0" y="0"/>
            <a:chExt cx="7121731" cy="1971954"/>
          </a:xfrm>
        </p:grpSpPr>
        <p:sp>
          <p:nvSpPr>
            <p:cNvPr id="491" name="Universal approximation theorem…"/>
            <p:cNvSpPr txBox="1"/>
            <p:nvPr/>
          </p:nvSpPr>
          <p:spPr>
            <a:xfrm>
              <a:off x="0" y="-1"/>
              <a:ext cx="7121732" cy="197195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165100" dist="88900" dir="2837261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65100" tIns="165100" rIns="165100" bIns="165100" numCol="1" anchor="ctr">
              <a:spAutoFit/>
            </a:bodyPr>
            <a:lstStyle/>
            <a:p>
              <a:pPr>
                <a:defRPr sz="2600"/>
              </a:pPr>
              <a:r>
                <a:t>Universal approximation theorem</a:t>
              </a:r>
            </a:p>
            <a:p>
              <a:pPr algn="l">
                <a:defRPr b="0" sz="2600"/>
              </a:pPr>
              <a:r>
                <a:t>Given a neural network with a single hidden layer of sufficient size, the network can model can approximate any function in  </a:t>
              </a:r>
            </a:p>
          </p:txBody>
        </p:sp>
        <p:sp>
          <p:nvSpPr>
            <p:cNvPr id="492" name="Equation"/>
            <p:cNvSpPr txBox="1"/>
            <p:nvPr/>
          </p:nvSpPr>
          <p:spPr>
            <a:xfrm>
              <a:off x="5078414" y="1481936"/>
              <a:ext cx="581032" cy="243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b="0" sz="1800"/>
              </a:pPr>
              <a14:m>
                <m:oMathPara>
                  <m:oMathParaPr>
                    <m:jc m:val="centerGroup"/>
                  </m:oMathParaPr>
                  <m:oMath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xmlns:a="http://schemas.openxmlformats.org/drawingml/2006/mai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xmlns:a="http://schemas.openxmlformats.org/drawingml/2006/mai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p>
                    </m:sSup>
                    <m:r>
                      <a:rPr xmlns:a="http://schemas.openxmlformats.org/drawingml/2006/main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m:oMathPara>
              </a14:m>
              <a:endParaRPr sz="2600"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The 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components</a:t>
            </a:r>
          </a:p>
        </p:txBody>
      </p:sp>
      <p:sp>
        <p:nvSpPr>
          <p:cNvPr id="498" name="Neural networks are made from neurons and edge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50317" indent="-250317" defTabSz="426466">
              <a:spcBef>
                <a:spcPts val="2300"/>
              </a:spcBef>
              <a:defRPr sz="2044"/>
            </a:pPr>
            <a:r>
              <a:t>Neural networks are made from </a:t>
            </a:r>
            <a:r>
              <a:rPr b="1"/>
              <a:t>neurons </a:t>
            </a:r>
            <a:r>
              <a:t>and </a:t>
            </a:r>
            <a:r>
              <a:rPr b="1"/>
              <a:t>edges</a:t>
            </a:r>
            <a:r>
              <a:t>.</a:t>
            </a:r>
          </a:p>
          <a:p>
            <a:pPr marL="250317" indent="-250317" defTabSz="426466">
              <a:spcBef>
                <a:spcPts val="2300"/>
              </a:spcBef>
              <a:defRPr sz="2044"/>
            </a:pPr>
            <a:r>
              <a:t>A collection of neurons is a </a:t>
            </a:r>
            <a:r>
              <a:rPr b="1"/>
              <a:t>layer</a:t>
            </a:r>
            <a:r>
              <a:t>.</a:t>
            </a:r>
          </a:p>
          <a:p>
            <a:pPr marL="250317" indent="-250317" defTabSz="426466">
              <a:spcBef>
                <a:spcPts val="2300"/>
              </a:spcBef>
              <a:defRPr sz="2044"/>
            </a:pPr>
            <a:r>
              <a:t>The output of a previous layer is used as an input to the next layer.</a:t>
            </a:r>
          </a:p>
          <a:p>
            <a:pPr marL="250317" indent="-250317" defTabSz="426466">
              <a:spcBef>
                <a:spcPts val="2300"/>
              </a:spcBef>
              <a:defRPr sz="2044"/>
            </a:pPr>
            <a:r>
              <a:t>The input layer is </a:t>
            </a:r>
            <a:r>
              <a:rPr b="1"/>
              <a:t>   </a:t>
            </a:r>
            <a:r>
              <a:t>, the raw data, and the output layer is </a:t>
            </a:r>
            <a:r>
              <a:rPr b="1"/>
              <a:t>   </a:t>
            </a:r>
            <a:r>
              <a:t>, the prediction.</a:t>
            </a:r>
          </a:p>
          <a:p>
            <a:pPr marL="250317" indent="-250317" defTabSz="426466">
              <a:spcBef>
                <a:spcPts val="2300"/>
              </a:spcBef>
              <a:defRPr sz="2044"/>
            </a:pPr>
            <a:r>
              <a:t>Anything in between is "</a:t>
            </a:r>
            <a:r>
              <a:rPr b="1"/>
              <a:t>hidden</a:t>
            </a:r>
            <a:r>
              <a:t>".</a:t>
            </a:r>
          </a:p>
          <a:p>
            <a:pPr marL="250317" indent="-250317" defTabSz="426466">
              <a:spcBef>
                <a:spcPts val="2300"/>
              </a:spcBef>
              <a:defRPr sz="2044"/>
            </a:pPr>
            <a:r>
              <a:t>Layers are usually represented as </a:t>
            </a:r>
            <a:r>
              <a:rPr b="1"/>
              <a:t>vectors</a:t>
            </a:r>
            <a:r>
              <a:t>.</a:t>
            </a:r>
          </a:p>
          <a:p>
            <a:pPr marL="250317" indent="-250317" defTabSz="426466">
              <a:spcBef>
                <a:spcPts val="2300"/>
              </a:spcBef>
              <a:defRPr sz="2044"/>
            </a:pPr>
            <a:r>
              <a:t>Edges are usually represented as </a:t>
            </a:r>
            <a:r>
              <a:rPr b="1"/>
              <a:t>matrices - the weights</a:t>
            </a:r>
            <a:r>
              <a:t>.</a:t>
            </a:r>
          </a:p>
          <a:p>
            <a:pPr marL="250317" indent="-250317" defTabSz="426466">
              <a:spcBef>
                <a:spcPts val="2300"/>
              </a:spcBef>
              <a:defRPr sz="2044"/>
            </a:pPr>
            <a:r>
              <a:t>The </a:t>
            </a:r>
            <a:r>
              <a:rPr b="1"/>
              <a:t>edges</a:t>
            </a:r>
            <a:r>
              <a:t> are </a:t>
            </a:r>
            <a:r>
              <a:rPr b="1"/>
              <a:t>parameters</a:t>
            </a:r>
            <a:r>
              <a:t> to be trained.</a:t>
            </a:r>
          </a:p>
        </p:txBody>
      </p:sp>
      <p:pic>
        <p:nvPicPr>
          <p:cNvPr id="499" name="neural_net2.jpg" descr="neural_net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46648" y="3930060"/>
            <a:ext cx="6170323" cy="3026657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Equation"/>
          <p:cNvSpPr txBox="1"/>
          <p:nvPr/>
        </p:nvSpPr>
        <p:spPr>
          <a:xfrm>
            <a:off x="3336270" y="5374351"/>
            <a:ext cx="144780" cy="13807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</m:oMath>
              </m:oMathPara>
            </a14:m>
            <a:endParaRPr sz="2400"/>
          </a:p>
        </p:txBody>
      </p:sp>
      <p:sp>
        <p:nvSpPr>
          <p:cNvPr id="501" name="Equation"/>
          <p:cNvSpPr txBox="1"/>
          <p:nvPr/>
        </p:nvSpPr>
        <p:spPr>
          <a:xfrm>
            <a:off x="2998677" y="5635483"/>
            <a:ext cx="146922" cy="2733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limUpp>
                    <m:e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lim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</m:oMath>
              </m:oMathPara>
            </a14:m>
            <a:endParaRPr sz="24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he 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components</a:t>
            </a:r>
          </a:p>
        </p:txBody>
      </p:sp>
      <p:sp>
        <p:nvSpPr>
          <p:cNvPr id="506" name="There are many types of layers, the previous example is a dense layer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are many </a:t>
            </a:r>
            <a:r>
              <a:rPr b="1"/>
              <a:t>types</a:t>
            </a:r>
            <a:r>
              <a:t> of layers, the previous example is a </a:t>
            </a:r>
            <a:r>
              <a:rPr b="1"/>
              <a:t>dense</a:t>
            </a:r>
            <a:r>
              <a:t> layer.</a:t>
            </a:r>
          </a:p>
          <a:p>
            <a:pPr/>
            <a:r>
              <a:t>Piling many dense layers, creates a Multi Layer Perceptron (MLP) and is very powerful, but expensive.</a:t>
            </a:r>
          </a:p>
        </p:txBody>
      </p:sp>
      <p:pic>
        <p:nvPicPr>
          <p:cNvPr id="507" name="neural_net2.jpg" descr="neural_net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46648" y="3924300"/>
            <a:ext cx="6170323" cy="3026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Neurons and lay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Neurons and layers</a:t>
            </a:r>
          </a:p>
        </p:txBody>
      </p:sp>
      <p:pic>
        <p:nvPicPr>
          <p:cNvPr id="510" name="vggnets.png" descr="vggne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7959" y="2295827"/>
            <a:ext cx="9008882" cy="6889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resnet.png" descr="resne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2500" y="3341846"/>
            <a:ext cx="11099800" cy="479710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512" name="unet.png" descr="une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70000" y="1308100"/>
            <a:ext cx="10464800" cy="71374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513" name="vggnet.png" descr="vggne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78350" y="374650"/>
            <a:ext cx="4102100" cy="92583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2" grpId="2"/>
      <p:bldP build="whole" bldLvl="1" animBg="1" rev="0" advAuto="0" spid="513" grpId="3"/>
      <p:bldP build="whole" bldLvl="1" animBg="1" rev="0" advAuto="0" spid="511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he XOR 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XOR problem</a:t>
            </a:r>
          </a:p>
        </p:txBody>
      </p:sp>
      <p:sp>
        <p:nvSpPr>
          <p:cNvPr id="518" name="The XOR problem is a famous problem (1960s) in deep learning.…"/>
          <p:cNvSpPr txBox="1"/>
          <p:nvPr>
            <p:ph type="body" sz="half" idx="1"/>
          </p:nvPr>
        </p:nvSpPr>
        <p:spPr>
          <a:xfrm>
            <a:off x="952500" y="6591875"/>
            <a:ext cx="11099800" cy="2764769"/>
          </a:xfrm>
          <a:prstGeom prst="rect">
            <a:avLst/>
          </a:prstGeom>
        </p:spPr>
        <p:txBody>
          <a:bodyPr/>
          <a:lstStyle/>
          <a:p>
            <a:pPr/>
            <a:r>
              <a:t>The XOR problem is a famous problem (1960s) in deep learning.</a:t>
            </a:r>
          </a:p>
          <a:p>
            <a:pPr/>
            <a:r>
              <a:t>Early networks only used a single layer, and cannot solve XOR.</a:t>
            </a:r>
          </a:p>
          <a:p>
            <a:pPr/>
            <a:r>
              <a:t>By adding a single hidden layer we can implement XOR.</a:t>
            </a:r>
          </a:p>
        </p:txBody>
      </p:sp>
      <p:pic>
        <p:nvPicPr>
          <p:cNvPr id="519" name="xor-problem.png" descr="xor-proble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0600" y="2049910"/>
            <a:ext cx="5943600" cy="444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rediction with a hidden layer"/>
          <p:cNvSpPr txBox="1"/>
          <p:nvPr>
            <p:ph type="title"/>
          </p:nvPr>
        </p:nvSpPr>
        <p:spPr>
          <a:xfrm>
            <a:off x="952500" y="254000"/>
            <a:ext cx="11099800" cy="1345904"/>
          </a:xfrm>
          <a:prstGeom prst="rect">
            <a:avLst/>
          </a:prstGeom>
        </p:spPr>
        <p:txBody>
          <a:bodyPr/>
          <a:lstStyle>
            <a:lvl1pPr defTabSz="572516">
              <a:defRPr sz="6272"/>
            </a:lvl1pPr>
          </a:lstStyle>
          <a:p>
            <a:pPr/>
            <a:r>
              <a:t>Prediction with a hidden layer</a:t>
            </a:r>
          </a:p>
        </p:txBody>
      </p:sp>
      <p:sp>
        <p:nvSpPr>
          <p:cNvPr id="522" name="Circle"/>
          <p:cNvSpPr/>
          <p:nvPr/>
        </p:nvSpPr>
        <p:spPr>
          <a:xfrm>
            <a:off x="2803906" y="3143169"/>
            <a:ext cx="2074866" cy="2074866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23" name="Line"/>
          <p:cNvSpPr/>
          <p:nvPr/>
        </p:nvSpPr>
        <p:spPr>
          <a:xfrm>
            <a:off x="1238644" y="4069794"/>
            <a:ext cx="1331489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24" name="Line"/>
          <p:cNvSpPr/>
          <p:nvPr/>
        </p:nvSpPr>
        <p:spPr>
          <a:xfrm flipV="1">
            <a:off x="1262765" y="4969831"/>
            <a:ext cx="1619528" cy="1853974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25" name="Equation"/>
          <p:cNvSpPr txBox="1"/>
          <p:nvPr/>
        </p:nvSpPr>
        <p:spPr>
          <a:xfrm>
            <a:off x="1686484" y="3721668"/>
            <a:ext cx="435809" cy="24134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400" i="1">
                          <a:solidFill>
                            <a:srgbClr val="91919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919191"/>
                          </a:solidFill>
                          <a:latin typeface="Cambria Math" panose="02040503050406030204" pitchFamily="18" charset="0"/>
                        </a:rPr>
                        <m:t>1,1</m:t>
                      </m:r>
                    </m:sub>
                  </m:sSub>
                </m:oMath>
              </m:oMathPara>
            </a14:m>
            <a:endParaRPr sz="2400">
              <a:solidFill>
                <a:srgbClr val="929292"/>
              </a:solidFill>
            </a:endParaRPr>
          </a:p>
        </p:txBody>
      </p:sp>
      <p:sp>
        <p:nvSpPr>
          <p:cNvPr id="526" name="Equation"/>
          <p:cNvSpPr txBox="1"/>
          <p:nvPr/>
        </p:nvSpPr>
        <p:spPr>
          <a:xfrm>
            <a:off x="2743599" y="5287690"/>
            <a:ext cx="453121" cy="2413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400" i="1">
                          <a:solidFill>
                            <a:srgbClr val="91919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919191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</m:sub>
                  </m:sSub>
                </m:oMath>
              </m:oMathPara>
            </a14:m>
            <a:endParaRPr sz="2400">
              <a:solidFill>
                <a:srgbClr val="929292"/>
              </a:solidFill>
            </a:endParaRPr>
          </a:p>
        </p:txBody>
      </p:sp>
      <p:sp>
        <p:nvSpPr>
          <p:cNvPr id="527" name="Equation"/>
          <p:cNvSpPr txBox="1"/>
          <p:nvPr/>
        </p:nvSpPr>
        <p:spPr>
          <a:xfrm>
            <a:off x="3024345" y="3771540"/>
            <a:ext cx="1633989" cy="8181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limUpp>
                    <m:e>
                      <m:limLow>
                        <m:e>
                          <m:r>
                            <a:rPr xmlns:a="http://schemas.openxmlformats.org/drawingml/2006/main"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2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lim>
                  </m:limUpp>
                  <m:sSub>
                    <m:e>
                      <m:r>
                        <a:rPr xmlns:a="http://schemas.openxmlformats.org/drawingml/2006/main" sz="2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xmlns:a="http://schemas.openxmlformats.org/drawingml/2006/main" sz="2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r>
                        <a:rPr xmlns:a="http://schemas.openxmlformats.org/drawingml/2006/main" sz="2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24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2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2400">
              <a:solidFill>
                <a:srgbClr val="FFFFFF"/>
              </a:solidFill>
            </a:endParaRPr>
          </a:p>
        </p:txBody>
      </p:sp>
      <p:sp>
        <p:nvSpPr>
          <p:cNvPr id="528" name="Equation"/>
          <p:cNvSpPr txBox="1"/>
          <p:nvPr/>
        </p:nvSpPr>
        <p:spPr>
          <a:xfrm>
            <a:off x="6264196" y="1905762"/>
            <a:ext cx="220163" cy="28459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2400">
              <a:solidFill>
                <a:srgbClr val="FFFFFF"/>
              </a:solidFill>
            </a:endParaRPr>
          </a:p>
        </p:txBody>
      </p:sp>
      <p:sp>
        <p:nvSpPr>
          <p:cNvPr id="529" name="Line"/>
          <p:cNvSpPr/>
          <p:nvPr/>
        </p:nvSpPr>
        <p:spPr>
          <a:xfrm>
            <a:off x="3864419" y="2526103"/>
            <a:ext cx="1" cy="547410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535" name="Group"/>
          <p:cNvGrpSpPr/>
          <p:nvPr/>
        </p:nvGrpSpPr>
        <p:grpSpPr>
          <a:xfrm>
            <a:off x="5824949" y="3430236"/>
            <a:ext cx="1651301" cy="1651301"/>
            <a:chOff x="0" y="0"/>
            <a:chExt cx="1651300" cy="1651300"/>
          </a:xfrm>
        </p:grpSpPr>
        <p:sp>
          <p:nvSpPr>
            <p:cNvPr id="530" name="Line"/>
            <p:cNvSpPr/>
            <p:nvPr/>
          </p:nvSpPr>
          <p:spPr>
            <a:xfrm flipH="1" flipV="1">
              <a:off x="-1" y="825650"/>
              <a:ext cx="1651302" cy="1"/>
            </a:xfrm>
            <a:prstGeom prst="line">
              <a:avLst/>
            </a:prstGeom>
            <a:noFill/>
            <a:ln w="12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1" name="Line"/>
            <p:cNvSpPr/>
            <p:nvPr/>
          </p:nvSpPr>
          <p:spPr>
            <a:xfrm flipH="1">
              <a:off x="825650" y="0"/>
              <a:ext cx="1" cy="1651301"/>
            </a:xfrm>
            <a:prstGeom prst="line">
              <a:avLst/>
            </a:prstGeom>
            <a:noFill/>
            <a:ln w="12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2" name="Line"/>
            <p:cNvSpPr/>
            <p:nvPr/>
          </p:nvSpPr>
          <p:spPr>
            <a:xfrm>
              <a:off x="216896" y="1264555"/>
              <a:ext cx="624176" cy="1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3" name="Line"/>
            <p:cNvSpPr/>
            <p:nvPr/>
          </p:nvSpPr>
          <p:spPr>
            <a:xfrm>
              <a:off x="809085" y="389967"/>
              <a:ext cx="624175" cy="1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4" name="Line"/>
            <p:cNvSpPr/>
            <p:nvPr/>
          </p:nvSpPr>
          <p:spPr>
            <a:xfrm flipH="1">
              <a:off x="825650" y="384290"/>
              <a:ext cx="1" cy="882721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538" name="Group"/>
          <p:cNvGrpSpPr/>
          <p:nvPr/>
        </p:nvGrpSpPr>
        <p:grpSpPr>
          <a:xfrm>
            <a:off x="11764423" y="5097668"/>
            <a:ext cx="945672" cy="945672"/>
            <a:chOff x="0" y="0"/>
            <a:chExt cx="945670" cy="945670"/>
          </a:xfrm>
        </p:grpSpPr>
        <p:sp>
          <p:nvSpPr>
            <p:cNvPr id="536" name="Circle"/>
            <p:cNvSpPr/>
            <p:nvPr/>
          </p:nvSpPr>
          <p:spPr>
            <a:xfrm>
              <a:off x="0" y="0"/>
              <a:ext cx="945671" cy="945671"/>
            </a:xfrm>
            <a:prstGeom prst="ellipse">
              <a:avLst/>
            </a:prstGeom>
            <a:solidFill>
              <a:schemeClr val="accent4">
                <a:hueOff val="-1081314"/>
                <a:satOff val="4338"/>
                <a:lumOff val="-8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7" name="Equation"/>
            <p:cNvSpPr txBox="1"/>
            <p:nvPr/>
          </p:nvSpPr>
          <p:spPr>
            <a:xfrm>
              <a:off x="381009" y="302002"/>
              <a:ext cx="183652" cy="341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b="0" sz="1800"/>
              </a:pPr>
              <a14:m>
                <m:oMathPara>
                  <m:oMathParaPr>
                    <m:jc m:val="centerGroup"/>
                  </m:oMathParaPr>
                  <m:oMath>
                    <m:limUpp>
                      <m:e>
                        <m:r>
                          <a:rPr xmlns:a="http://schemas.openxmlformats.org/drawingml/2006/main" sz="30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lim>
                        <m:r>
                          <a:rPr xmlns:a="http://schemas.openxmlformats.org/drawingml/2006/main" sz="30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</m:oMath>
                </m:oMathPara>
              </a14:m>
              <a:endParaRPr sz="3000">
                <a:solidFill>
                  <a:srgbClr val="FFFFFF"/>
                </a:solidFill>
              </a:endParaRPr>
            </a:p>
          </p:txBody>
        </p:sp>
      </p:grpSp>
      <p:sp>
        <p:nvSpPr>
          <p:cNvPr id="539" name="Line"/>
          <p:cNvSpPr/>
          <p:nvPr/>
        </p:nvSpPr>
        <p:spPr>
          <a:xfrm>
            <a:off x="5112546" y="4240842"/>
            <a:ext cx="478629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40" name="Line"/>
          <p:cNvSpPr/>
          <p:nvPr/>
        </p:nvSpPr>
        <p:spPr>
          <a:xfrm>
            <a:off x="11187241" y="5570503"/>
            <a:ext cx="478629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41" name="Circle"/>
          <p:cNvSpPr/>
          <p:nvPr/>
        </p:nvSpPr>
        <p:spPr>
          <a:xfrm>
            <a:off x="2826986" y="5963179"/>
            <a:ext cx="2074866" cy="2074866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42" name="Equation"/>
          <p:cNvSpPr txBox="1"/>
          <p:nvPr/>
        </p:nvSpPr>
        <p:spPr>
          <a:xfrm>
            <a:off x="3047425" y="6591551"/>
            <a:ext cx="1651301" cy="81812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limUpp>
                    <m:e>
                      <m:limLow>
                        <m:e>
                          <m:r>
                            <a:rPr xmlns:a="http://schemas.openxmlformats.org/drawingml/2006/main"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2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lim>
                  </m:limUpp>
                  <m:sSub>
                    <m:e>
                      <m:r>
                        <a:rPr xmlns:a="http://schemas.openxmlformats.org/drawingml/2006/main" sz="2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xmlns:a="http://schemas.openxmlformats.org/drawingml/2006/main" sz="2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r>
                        <a:rPr xmlns:a="http://schemas.openxmlformats.org/drawingml/2006/main" sz="2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24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2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2400">
              <a:solidFill>
                <a:srgbClr val="FFFFFF"/>
              </a:solidFill>
            </a:endParaRPr>
          </a:p>
        </p:txBody>
      </p:sp>
      <p:sp>
        <p:nvSpPr>
          <p:cNvPr id="543" name="Circle"/>
          <p:cNvSpPr/>
          <p:nvPr/>
        </p:nvSpPr>
        <p:spPr>
          <a:xfrm>
            <a:off x="3419536" y="8684559"/>
            <a:ext cx="843606" cy="843606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44" name="Equation"/>
          <p:cNvSpPr txBox="1"/>
          <p:nvPr/>
        </p:nvSpPr>
        <p:spPr>
          <a:xfrm>
            <a:off x="3722602" y="8964065"/>
            <a:ext cx="237475" cy="28459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2400">
              <a:solidFill>
                <a:srgbClr val="FFFFFF"/>
              </a:solidFill>
            </a:endParaRPr>
          </a:p>
        </p:txBody>
      </p:sp>
      <p:sp>
        <p:nvSpPr>
          <p:cNvPr id="545" name="Line"/>
          <p:cNvSpPr/>
          <p:nvPr/>
        </p:nvSpPr>
        <p:spPr>
          <a:xfrm flipV="1">
            <a:off x="3841339" y="8087597"/>
            <a:ext cx="1" cy="547410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46" name="Circle"/>
          <p:cNvSpPr/>
          <p:nvPr/>
        </p:nvSpPr>
        <p:spPr>
          <a:xfrm>
            <a:off x="294705" y="3662558"/>
            <a:ext cx="843606" cy="84360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47" name="Equation"/>
          <p:cNvSpPr txBox="1"/>
          <p:nvPr/>
        </p:nvSpPr>
        <p:spPr>
          <a:xfrm>
            <a:off x="607341" y="3978944"/>
            <a:ext cx="218334" cy="2108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2400">
              <a:solidFill>
                <a:srgbClr val="FFFFFF"/>
              </a:solidFill>
            </a:endParaRPr>
          </a:p>
        </p:txBody>
      </p:sp>
      <p:sp>
        <p:nvSpPr>
          <p:cNvPr id="548" name="Circle"/>
          <p:cNvSpPr/>
          <p:nvPr/>
        </p:nvSpPr>
        <p:spPr>
          <a:xfrm>
            <a:off x="294705" y="6422328"/>
            <a:ext cx="843606" cy="84360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49" name="Equation"/>
          <p:cNvSpPr txBox="1"/>
          <p:nvPr/>
        </p:nvSpPr>
        <p:spPr>
          <a:xfrm>
            <a:off x="607341" y="6738714"/>
            <a:ext cx="244029" cy="2108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2400">
              <a:solidFill>
                <a:srgbClr val="FFFFFF"/>
              </a:solidFill>
            </a:endParaRPr>
          </a:p>
        </p:txBody>
      </p:sp>
      <p:sp>
        <p:nvSpPr>
          <p:cNvPr id="550" name="Line"/>
          <p:cNvSpPr/>
          <p:nvPr/>
        </p:nvSpPr>
        <p:spPr>
          <a:xfrm>
            <a:off x="7710024" y="4244294"/>
            <a:ext cx="478629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51" name="Circle"/>
          <p:cNvSpPr/>
          <p:nvPr/>
        </p:nvSpPr>
        <p:spPr>
          <a:xfrm>
            <a:off x="8422427" y="3834084"/>
            <a:ext cx="843606" cy="84360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52" name="Equation"/>
          <p:cNvSpPr txBox="1"/>
          <p:nvPr/>
        </p:nvSpPr>
        <p:spPr>
          <a:xfrm>
            <a:off x="8747255" y="4152451"/>
            <a:ext cx="222297" cy="2108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2400">
              <a:solidFill>
                <a:srgbClr val="FFFFFF"/>
              </a:solidFill>
            </a:endParaRPr>
          </a:p>
        </p:txBody>
      </p:sp>
      <p:grpSp>
        <p:nvGrpSpPr>
          <p:cNvPr id="555" name="Group"/>
          <p:cNvGrpSpPr/>
          <p:nvPr/>
        </p:nvGrpSpPr>
        <p:grpSpPr>
          <a:xfrm>
            <a:off x="9526016" y="4842667"/>
            <a:ext cx="1455672" cy="1455673"/>
            <a:chOff x="0" y="0"/>
            <a:chExt cx="1455671" cy="1455671"/>
          </a:xfrm>
        </p:grpSpPr>
        <p:sp>
          <p:nvSpPr>
            <p:cNvPr id="553" name="Circle"/>
            <p:cNvSpPr/>
            <p:nvPr/>
          </p:nvSpPr>
          <p:spPr>
            <a:xfrm>
              <a:off x="0" y="0"/>
              <a:ext cx="1455672" cy="1455672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4" name="Equation"/>
            <p:cNvSpPr txBox="1"/>
            <p:nvPr/>
          </p:nvSpPr>
          <p:spPr>
            <a:xfrm>
              <a:off x="290957" y="318774"/>
              <a:ext cx="901405" cy="8181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b="0" sz="1800"/>
              </a:pPr>
              <a14:m>
                <m:oMathPara>
                  <m:oMathParaPr>
                    <m:jc m:val="centerGroup"/>
                  </m:oMathParaPr>
                  <m:oMath>
                    <m:limUpp>
                      <m:e>
                        <m:limLow>
                          <m:e>
                            <m:r>
                              <a:rPr xmlns:a="http://schemas.openxmlformats.org/drawingml/2006/main" sz="24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xmlns:a="http://schemas.openxmlformats.org/drawingml/2006/main" sz="24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xmlns:a="http://schemas.openxmlformats.org/drawingml/2006/main" sz="24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xmlns:a="http://schemas.openxmlformats.org/drawingml/2006/main" sz="24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lim>
                        </m:limLow>
                      </m:e>
                      <m:lim>
                        <m:r>
                          <a:rPr xmlns:a="http://schemas.openxmlformats.org/drawingml/2006/main" sz="24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lim>
                    </m:limUpp>
                    <m:sSub>
                      <m:e>
                        <m:r>
                          <a:rPr xmlns:a="http://schemas.openxmlformats.org/drawingml/2006/main" sz="24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xmlns:a="http://schemas.openxmlformats.org/drawingml/2006/main" sz="24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b>
                      <m:e>
                        <m:r>
                          <a:rPr xmlns:a="http://schemas.openxmlformats.org/drawingml/2006/main" sz="24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xmlns:a="http://schemas.openxmlformats.org/drawingml/2006/main" sz="24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m:oMathPara>
              </a14:m>
              <a:endParaRPr sz="2400">
                <a:solidFill>
                  <a:srgbClr val="FFFFFF"/>
                </a:solidFill>
              </a:endParaRPr>
            </a:p>
          </p:txBody>
        </p:sp>
      </p:grpSp>
      <p:sp>
        <p:nvSpPr>
          <p:cNvPr id="556" name="Line"/>
          <p:cNvSpPr/>
          <p:nvPr/>
        </p:nvSpPr>
        <p:spPr>
          <a:xfrm>
            <a:off x="9319756" y="4525745"/>
            <a:ext cx="375788" cy="375787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57" name="Equation"/>
          <p:cNvSpPr txBox="1"/>
          <p:nvPr/>
        </p:nvSpPr>
        <p:spPr>
          <a:xfrm>
            <a:off x="9694232" y="4404693"/>
            <a:ext cx="273502" cy="2108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400" i="1">
                          <a:solidFill>
                            <a:srgbClr val="91919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91919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2400">
              <a:solidFill>
                <a:srgbClr val="929292"/>
              </a:solidFill>
            </a:endParaRPr>
          </a:p>
        </p:txBody>
      </p:sp>
      <p:sp>
        <p:nvSpPr>
          <p:cNvPr id="558" name="Line"/>
          <p:cNvSpPr/>
          <p:nvPr/>
        </p:nvSpPr>
        <p:spPr>
          <a:xfrm>
            <a:off x="1316904" y="7000612"/>
            <a:ext cx="1331489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59" name="Line"/>
          <p:cNvSpPr/>
          <p:nvPr/>
        </p:nvSpPr>
        <p:spPr>
          <a:xfrm>
            <a:off x="1252991" y="4401800"/>
            <a:ext cx="1619528" cy="1853974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60" name="Equation"/>
          <p:cNvSpPr txBox="1"/>
          <p:nvPr/>
        </p:nvSpPr>
        <p:spPr>
          <a:xfrm>
            <a:off x="2743599" y="5782410"/>
            <a:ext cx="435808" cy="2413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400" i="1">
                          <a:solidFill>
                            <a:srgbClr val="91919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919191"/>
                          </a:solidFill>
                          <a:latin typeface="Cambria Math" panose="02040503050406030204" pitchFamily="18" charset="0"/>
                        </a:rPr>
                        <m:t>2,1</m:t>
                      </m:r>
                    </m:sub>
                  </m:sSub>
                </m:oMath>
              </m:oMathPara>
            </a14:m>
            <a:endParaRPr sz="2400">
              <a:solidFill>
                <a:srgbClr val="929292"/>
              </a:solidFill>
            </a:endParaRPr>
          </a:p>
        </p:txBody>
      </p:sp>
      <p:sp>
        <p:nvSpPr>
          <p:cNvPr id="561" name="Equation"/>
          <p:cNvSpPr txBox="1"/>
          <p:nvPr/>
        </p:nvSpPr>
        <p:spPr>
          <a:xfrm>
            <a:off x="1686484" y="7170703"/>
            <a:ext cx="453121" cy="2413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400" i="1">
                          <a:solidFill>
                            <a:srgbClr val="91919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919191"/>
                          </a:solidFill>
                          <a:latin typeface="Cambria Math" panose="02040503050406030204" pitchFamily="18" charset="0"/>
                        </a:rPr>
                        <m:t>2,2</m:t>
                      </m:r>
                    </m:sub>
                  </m:sSub>
                </m:oMath>
              </m:oMathPara>
            </a14:m>
            <a:endParaRPr sz="2400">
              <a:solidFill>
                <a:srgbClr val="929292"/>
              </a:solidFill>
            </a:endParaRPr>
          </a:p>
        </p:txBody>
      </p:sp>
      <p:sp>
        <p:nvSpPr>
          <p:cNvPr id="562" name="Circle"/>
          <p:cNvSpPr/>
          <p:nvPr/>
        </p:nvSpPr>
        <p:spPr>
          <a:xfrm>
            <a:off x="3451272" y="1612841"/>
            <a:ext cx="843606" cy="843607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63" name="Equation"/>
          <p:cNvSpPr txBox="1"/>
          <p:nvPr/>
        </p:nvSpPr>
        <p:spPr>
          <a:xfrm>
            <a:off x="3754337" y="1892347"/>
            <a:ext cx="220163" cy="28459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2400">
              <a:solidFill>
                <a:srgbClr val="FFFFFF"/>
              </a:solidFill>
            </a:endParaRPr>
          </a:p>
        </p:txBody>
      </p:sp>
      <p:grpSp>
        <p:nvGrpSpPr>
          <p:cNvPr id="569" name="Group"/>
          <p:cNvGrpSpPr/>
          <p:nvPr/>
        </p:nvGrpSpPr>
        <p:grpSpPr>
          <a:xfrm>
            <a:off x="5792847" y="6174961"/>
            <a:ext cx="1651302" cy="1651302"/>
            <a:chOff x="0" y="0"/>
            <a:chExt cx="1651300" cy="1651300"/>
          </a:xfrm>
        </p:grpSpPr>
        <p:sp>
          <p:nvSpPr>
            <p:cNvPr id="564" name="Line"/>
            <p:cNvSpPr/>
            <p:nvPr/>
          </p:nvSpPr>
          <p:spPr>
            <a:xfrm flipH="1" flipV="1">
              <a:off x="-1" y="825650"/>
              <a:ext cx="1651302" cy="1"/>
            </a:xfrm>
            <a:prstGeom prst="line">
              <a:avLst/>
            </a:prstGeom>
            <a:noFill/>
            <a:ln w="12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5" name="Line"/>
            <p:cNvSpPr/>
            <p:nvPr/>
          </p:nvSpPr>
          <p:spPr>
            <a:xfrm flipH="1">
              <a:off x="825650" y="0"/>
              <a:ext cx="1" cy="1651301"/>
            </a:xfrm>
            <a:prstGeom prst="line">
              <a:avLst/>
            </a:prstGeom>
            <a:noFill/>
            <a:ln w="12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6" name="Line"/>
            <p:cNvSpPr/>
            <p:nvPr/>
          </p:nvSpPr>
          <p:spPr>
            <a:xfrm>
              <a:off x="216896" y="1264555"/>
              <a:ext cx="624176" cy="1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7" name="Line"/>
            <p:cNvSpPr/>
            <p:nvPr/>
          </p:nvSpPr>
          <p:spPr>
            <a:xfrm>
              <a:off x="809085" y="389967"/>
              <a:ext cx="624175" cy="1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8" name="Line"/>
            <p:cNvSpPr/>
            <p:nvPr/>
          </p:nvSpPr>
          <p:spPr>
            <a:xfrm flipH="1">
              <a:off x="825650" y="384290"/>
              <a:ext cx="1" cy="882721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570" name="Line"/>
          <p:cNvSpPr/>
          <p:nvPr/>
        </p:nvSpPr>
        <p:spPr>
          <a:xfrm>
            <a:off x="5080445" y="6985568"/>
            <a:ext cx="478629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71" name="Line"/>
          <p:cNvSpPr/>
          <p:nvPr/>
        </p:nvSpPr>
        <p:spPr>
          <a:xfrm>
            <a:off x="7677923" y="7011891"/>
            <a:ext cx="478629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72" name="Circle"/>
          <p:cNvSpPr/>
          <p:nvPr/>
        </p:nvSpPr>
        <p:spPr>
          <a:xfrm>
            <a:off x="8390326" y="6601680"/>
            <a:ext cx="843606" cy="84360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73" name="Equation"/>
          <p:cNvSpPr txBox="1"/>
          <p:nvPr/>
        </p:nvSpPr>
        <p:spPr>
          <a:xfrm>
            <a:off x="8715154" y="6920048"/>
            <a:ext cx="248906" cy="2108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2400">
              <a:solidFill>
                <a:srgbClr val="FFFFFF"/>
              </a:solidFill>
            </a:endParaRPr>
          </a:p>
        </p:txBody>
      </p:sp>
      <p:sp>
        <p:nvSpPr>
          <p:cNvPr id="574" name="Line"/>
          <p:cNvSpPr/>
          <p:nvPr/>
        </p:nvSpPr>
        <p:spPr>
          <a:xfrm flipV="1">
            <a:off x="9319756" y="6258518"/>
            <a:ext cx="375788" cy="375788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75" name="Equation"/>
          <p:cNvSpPr txBox="1"/>
          <p:nvPr/>
        </p:nvSpPr>
        <p:spPr>
          <a:xfrm>
            <a:off x="9694232" y="6525480"/>
            <a:ext cx="290815" cy="2108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400" i="1">
                          <a:solidFill>
                            <a:srgbClr val="91919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91919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240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Hands-on"/>
          <p:cNvSpPr txBox="1"/>
          <p:nvPr>
            <p:ph type="title"/>
          </p:nvPr>
        </p:nvSpPr>
        <p:spPr>
          <a:xfrm>
            <a:off x="952500" y="254000"/>
            <a:ext cx="11099800" cy="1318370"/>
          </a:xfrm>
          <a:prstGeom prst="rect">
            <a:avLst/>
          </a:prstGeom>
        </p:spPr>
        <p:txBody>
          <a:bodyPr/>
          <a:lstStyle/>
          <a:p>
            <a:pPr/>
            <a:r>
              <a:t>Hands-on</a:t>
            </a:r>
          </a:p>
        </p:txBody>
      </p:sp>
      <p:sp>
        <p:nvSpPr>
          <p:cNvPr id="580" name="Go to https://dba.projects.sda.surfsara.nl/…"/>
          <p:cNvSpPr txBox="1"/>
          <p:nvPr>
            <p:ph type="body" sz="half" idx="1"/>
          </p:nvPr>
        </p:nvSpPr>
        <p:spPr>
          <a:xfrm>
            <a:off x="952500" y="5291948"/>
            <a:ext cx="11099800" cy="3585352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:r>
              <a:t>Go to </a:t>
            </a:r>
            <a:r>
              <a:rPr u="sng">
                <a:hlinkClick r:id="rId2" invalidUrl="" action="" tgtFrame="" tooltip="" history="1" highlightClick="0" endSnd="0"/>
              </a:rPr>
              <a:t>https://dba.projects.sda.surfsara.nl/</a:t>
            </a:r>
          </a:p>
          <a:p>
            <a:pPr marL="0" indent="0" algn="ctr">
              <a:buSzTx/>
              <a:buNone/>
            </a:pPr>
            <a:r>
              <a:t>Notebook: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01b-network-from-scratch.ipynb</a:t>
            </a:r>
          </a:p>
          <a:p>
            <a:pPr marL="0" indent="0" algn="ctr">
              <a:buSzTx/>
              <a:buNone/>
              <a:defRPr b="1"/>
            </a:pPr>
            <a:r>
              <a:t>Wrap-up at 12:20</a:t>
            </a:r>
          </a:p>
        </p:txBody>
      </p:sp>
      <p:pic>
        <p:nvPicPr>
          <p:cNvPr id="581" name="jupyter.png" descr="jupy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18289" y="1827392"/>
            <a:ext cx="2768223" cy="3209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584" name="Deep learning is a subfield of machine learning in which the model learns to represent the data using many levels of concept hierarchies.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Deep learning is a subfield of machine learning in which the model learns to represent the data using many levels of concept hierarchies.</a:t>
            </a:r>
          </a:p>
          <a:p>
            <a:pPr/>
            <a:r>
              <a:t>Deep learning has greatly improved performance in many tasks involving complex data.</a:t>
            </a:r>
          </a:p>
          <a:p>
            <a:pPr/>
            <a:r>
              <a:t>Neural networks are made from connected </a:t>
            </a:r>
            <a:r>
              <a:rPr b="1"/>
              <a:t>neurons </a:t>
            </a:r>
            <a:r>
              <a:t>which combine into </a:t>
            </a:r>
            <a:r>
              <a:rPr b="1"/>
              <a:t>layers</a:t>
            </a:r>
            <a:r>
              <a:t>. The network maps the </a:t>
            </a:r>
            <a:r>
              <a:rPr b="1"/>
              <a:t>input x</a:t>
            </a:r>
            <a:r>
              <a:t> to an </a:t>
            </a:r>
            <a:r>
              <a:rPr b="1"/>
              <a:t>output y</a:t>
            </a:r>
            <a:r>
              <a:t>.</a:t>
            </a:r>
          </a:p>
          <a:p>
            <a:pPr/>
            <a:r>
              <a:t>The environment @ </a:t>
            </a:r>
            <a:r>
              <a:rPr u="sng">
                <a:hlinkClick r:id="rId2" invalidUrl="" action="" tgtFrame="" tooltip="" history="1" highlightClick="0" endSnd="0"/>
              </a:rPr>
              <a:t>dba.projects.sda.surfsara.nl</a:t>
            </a:r>
          </a:p>
          <a:p>
            <a:pPr/>
            <a:r>
              <a:t>If you have any questions, post them @ </a:t>
            </a:r>
            <a:r>
              <a:rPr u="sng">
                <a:hlinkClick r:id="rId3" invalidUrl="" action="" tgtFrame="" tooltip="" history="1" highlightClick="0" endSnd="0"/>
              </a:rPr>
              <a:t>Canvas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ourse inform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Course information</a:t>
            </a:r>
          </a:p>
        </p:txBody>
      </p:sp>
      <p:sp>
        <p:nvSpPr>
          <p:cNvPr id="137" name="The course will be “hands-on&quot;.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The course will be “hands-on".</a:t>
            </a:r>
          </a:p>
          <a:p>
            <a:pPr/>
            <a:r>
              <a:t>We will use </a:t>
            </a:r>
            <a:r>
              <a:rPr b="1"/>
              <a:t>R</a:t>
            </a:r>
            <a:r>
              <a:t>, the programming language.</a:t>
            </a:r>
          </a:p>
          <a:p>
            <a:pPr/>
            <a:r>
              <a:t>We will use </a:t>
            </a:r>
            <a:r>
              <a:rPr b="1"/>
              <a:t>Keras</a:t>
            </a:r>
            <a:r>
              <a:t>, a popular deep learning framework.</a:t>
            </a:r>
          </a:p>
          <a:p>
            <a:pPr/>
            <a:r>
              <a:t>You will need to hand in </a:t>
            </a:r>
            <a:r>
              <a:rPr b="1"/>
              <a:t>three sets of assignments</a:t>
            </a:r>
          </a:p>
          <a:p>
            <a:pPr/>
            <a:r>
              <a:t>Online Jupyter notebook environment - later today</a:t>
            </a:r>
          </a:p>
          <a:p>
            <a:pPr/>
            <a:r>
              <a:t>Syllabus, announcements &amp; discussion board @ </a:t>
            </a:r>
            <a:r>
              <a:rPr u="sng">
                <a:hlinkClick r:id="rId3" invalidUrl="" action="" tgtFrame="" tooltip="" history="1" highlightClick="0" endSnd="0"/>
              </a:rPr>
              <a:t>Canvas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ourse pl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Course plan</a:t>
            </a:r>
          </a:p>
        </p:txBody>
      </p:sp>
      <p:sp>
        <p:nvSpPr>
          <p:cNvPr id="142" name="Introduction and ML &amp; DL fundamentals (today)…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555625" indent="-555625">
              <a:buSzPct val="100000"/>
              <a:buAutoNum type="arabicPeriod" startAt="1"/>
              <a:defRPr b="1"/>
            </a:pPr>
            <a:r>
              <a:t>Introduction and ML &amp; DL fundamentals (today)</a:t>
            </a:r>
          </a:p>
          <a:p>
            <a:pPr marL="555625" indent="-555625">
              <a:buSzPct val="100000"/>
              <a:buAutoNum type="arabicPeriod" startAt="1"/>
            </a:pPr>
            <a:r>
              <a:t>Optimisation &amp; network training</a:t>
            </a:r>
          </a:p>
          <a:p>
            <a:pPr marL="555625" indent="-555625">
              <a:buSzPct val="100000"/>
              <a:buAutoNum type="arabicPeriod" startAt="1"/>
            </a:pPr>
            <a:r>
              <a:t>Model improvement &amp; regularisation</a:t>
            </a:r>
          </a:p>
          <a:p>
            <a:pPr marL="555625" indent="-555625">
              <a:buSzPct val="100000"/>
              <a:buAutoNum type="arabicPeriod" startAt="1"/>
            </a:pPr>
            <a:r>
              <a:t>Sequential data analysis with recurrent neural networks</a:t>
            </a:r>
          </a:p>
          <a:p>
            <a:pPr marL="555625" indent="-555625">
              <a:buSzPct val="100000"/>
              <a:buAutoNum type="arabicPeriod" startAt="1"/>
            </a:pPr>
            <a:r>
              <a:t>Image processing with convolutional neural networks</a:t>
            </a:r>
          </a:p>
          <a:p>
            <a:pPr marL="555625" indent="-555625">
              <a:buSzPct val="100000"/>
              <a:buAutoNum type="arabicPeriod" startAt="1"/>
            </a:pPr>
            <a:r>
              <a:t>Unsupervised learning</a:t>
            </a:r>
          </a:p>
          <a:p>
            <a:pPr marL="555625" indent="-555625">
              <a:buSzPct val="100000"/>
              <a:buAutoNum type="arabicPeriod" startAt="1"/>
            </a:pPr>
            <a:r>
              <a:t>Complex architectures and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Overview"/>
          <p:cNvSpPr txBox="1"/>
          <p:nvPr>
            <p:ph type="title"/>
          </p:nvPr>
        </p:nvSpPr>
        <p:spPr>
          <a:xfrm>
            <a:off x="952500" y="857101"/>
            <a:ext cx="11099800" cy="1283891"/>
          </a:xfrm>
          <a:prstGeom prst="rect">
            <a:avLst/>
          </a:prstGeom>
        </p:spPr>
        <p:txBody>
          <a:bodyPr/>
          <a:lstStyle>
            <a:lvl1pPr defTabSz="572516">
              <a:defRPr sz="7840"/>
            </a:lvl1pPr>
          </a:lstStyle>
          <a:p>
            <a:pPr/>
            <a:r>
              <a:t>Overview</a:t>
            </a:r>
          </a:p>
        </p:txBody>
      </p:sp>
      <p:sp>
        <p:nvSpPr>
          <p:cNvPr id="147" name="How deep learning compares to machine learning and AI.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How deep learning compares to machine learning and AI.</a:t>
            </a:r>
          </a:p>
          <a:p>
            <a:pPr/>
            <a:r>
              <a:t>Where deep learning has made an impact.</a:t>
            </a:r>
          </a:p>
          <a:p>
            <a:pPr/>
            <a:r>
              <a:t>The basic components of a neural network.</a:t>
            </a:r>
          </a:p>
          <a:p>
            <a:pPr/>
            <a:r>
              <a:t>Get to know the online Jupyter notebook environment.</a:t>
            </a:r>
          </a:p>
          <a:p>
            <a:pPr/>
            <a:r>
              <a:t>The discussion forum.</a:t>
            </a:r>
          </a:p>
        </p:txBody>
      </p:sp>
      <p:sp>
        <p:nvSpPr>
          <p:cNvPr id="148" name="Today we will cover"/>
          <p:cNvSpPr txBox="1"/>
          <p:nvPr/>
        </p:nvSpPr>
        <p:spPr>
          <a:xfrm>
            <a:off x="4787709" y="2393380"/>
            <a:ext cx="3429382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000"/>
            </a:lvl1pPr>
          </a:lstStyle>
          <a:p>
            <a:pPr/>
            <a:r>
              <a:t>Today we will cover</a:t>
            </a:r>
          </a:p>
        </p:txBody>
      </p:sp>
      <p:pic>
        <p:nvPicPr>
          <p:cNvPr id="149" name="jupyter.png" descr="jupyt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8676" y="7419573"/>
            <a:ext cx="1608357" cy="1864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"/>
          <p:cNvGrpSpPr/>
          <p:nvPr/>
        </p:nvGrpSpPr>
        <p:grpSpPr>
          <a:xfrm>
            <a:off x="331473" y="2627733"/>
            <a:ext cx="12075942" cy="2384712"/>
            <a:chOff x="0" y="0"/>
            <a:chExt cx="12075941" cy="2384710"/>
          </a:xfrm>
        </p:grpSpPr>
        <p:pic>
          <p:nvPicPr>
            <p:cNvPr id="151" name="traditional-programming.png" descr="traditional-programming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506358" cy="23847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2" name="Knowledge base &amp; rules…"/>
            <p:cNvSpPr txBox="1"/>
            <p:nvPr/>
          </p:nvSpPr>
          <p:spPr>
            <a:xfrm>
              <a:off x="8365772" y="921445"/>
              <a:ext cx="3710170" cy="1388160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0" tIns="127000" rIns="127000" bIns="127000" numCol="1" anchor="ctr">
              <a:spAutoFit/>
            </a:bodyPr>
            <a:lstStyle/>
            <a:p>
              <a:pPr marL="63500" marR="63500" indent="-25400" algn="l">
                <a:defRPr b="0" sz="2400"/>
              </a:pPr>
              <a:r>
                <a:t>Knowledge base &amp; rules</a:t>
              </a:r>
            </a:p>
            <a:p>
              <a:pPr marL="63500" marR="63500" indent="-25400" algn="l">
                <a:defRPr b="0" sz="2400"/>
              </a:pPr>
              <a:r>
                <a:t>Expert systems</a:t>
              </a:r>
            </a:p>
            <a:p>
              <a:pPr marL="63500" marR="63500" indent="-25400" algn="l">
                <a:defRPr sz="2400"/>
              </a:pPr>
              <a:r>
                <a:t>Human input</a:t>
              </a:r>
            </a:p>
          </p:txBody>
        </p:sp>
      </p:grpSp>
      <p:pic>
        <p:nvPicPr>
          <p:cNvPr id="154" name="decision-tree-airline.png" descr="decision-tree-airli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2500" y="2847102"/>
            <a:ext cx="11099800" cy="2365148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Machine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learning</a:t>
            </a:r>
          </a:p>
        </p:txBody>
      </p:sp>
      <p:grpSp>
        <p:nvGrpSpPr>
          <p:cNvPr id="158" name="Group"/>
          <p:cNvGrpSpPr/>
          <p:nvPr/>
        </p:nvGrpSpPr>
        <p:grpSpPr>
          <a:xfrm>
            <a:off x="423521" y="6086217"/>
            <a:ext cx="12157758" cy="2802948"/>
            <a:chOff x="0" y="0"/>
            <a:chExt cx="12157756" cy="2802946"/>
          </a:xfrm>
        </p:grpSpPr>
        <p:pic>
          <p:nvPicPr>
            <p:cNvPr id="156" name="expert-system.png" descr="expert-system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8318" b="0"/>
            <a:stretch>
              <a:fillRect/>
            </a:stretch>
          </p:blipFill>
          <p:spPr>
            <a:xfrm>
              <a:off x="0" y="0"/>
              <a:ext cx="12157757" cy="1515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7" name="Source: Machine Learning for an Expert System to Predict Preterm Birth Risk , Woolery et al. (1994)"/>
            <p:cNvSpPr txBox="1"/>
            <p:nvPr/>
          </p:nvSpPr>
          <p:spPr>
            <a:xfrm>
              <a:off x="399196" y="2478436"/>
              <a:ext cx="9116670" cy="324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/>
              </a:pPr>
              <a:r>
                <a:t>Source: </a:t>
              </a:r>
              <a:r>
                <a:rPr u="sng">
                  <a:hlinkClick r:id="rId6" invalidUrl="" action="" tgtFrame="" tooltip="" history="1" highlightClick="0" endSnd="0"/>
                </a:rPr>
                <a:t>Machine Learning for an Expert System to Predict Preterm Birth Risk </a:t>
              </a:r>
              <a:r>
                <a:t>, Woolery et al. (1994)</a:t>
              </a:r>
            </a:p>
          </p:txBody>
        </p:sp>
      </p:grpSp>
      <p:grpSp>
        <p:nvGrpSpPr>
          <p:cNvPr id="161" name="Group"/>
          <p:cNvGrpSpPr/>
          <p:nvPr/>
        </p:nvGrpSpPr>
        <p:grpSpPr>
          <a:xfrm>
            <a:off x="330151" y="6073517"/>
            <a:ext cx="12076379" cy="2232197"/>
            <a:chOff x="0" y="0"/>
            <a:chExt cx="12076377" cy="2232196"/>
          </a:xfrm>
        </p:grpSpPr>
        <p:pic>
          <p:nvPicPr>
            <p:cNvPr id="159" name="machine-learning.png" descr="machine-learning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8509000" cy="22321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0" name="Features and result…"/>
            <p:cNvSpPr txBox="1"/>
            <p:nvPr/>
          </p:nvSpPr>
          <p:spPr>
            <a:xfrm>
              <a:off x="8367977" y="707393"/>
              <a:ext cx="3708401" cy="1388160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0" tIns="127000" rIns="127000" bIns="127000" numCol="1" anchor="ctr">
              <a:spAutoFit/>
            </a:bodyPr>
            <a:lstStyle/>
            <a:p>
              <a:pPr marL="63500" marR="63500" indent="-25400" algn="l">
                <a:defRPr b="0" sz="2400"/>
              </a:pPr>
              <a:r>
                <a:t>Features and result</a:t>
              </a:r>
            </a:p>
            <a:p>
              <a:pPr marL="63500" marR="63500" indent="-25400" algn="l">
                <a:defRPr b="0" sz="2400"/>
              </a:pPr>
              <a:r>
                <a:t>‘Decision’ system</a:t>
              </a:r>
            </a:p>
            <a:p>
              <a:pPr marL="63500" marR="63500" indent="-25400" algn="l">
                <a:defRPr sz="2400"/>
              </a:pPr>
              <a:r>
                <a:t>Limited human input</a:t>
              </a:r>
            </a:p>
          </p:txBody>
        </p:sp>
      </p:grpSp>
      <p:pic>
        <p:nvPicPr>
          <p:cNvPr id="162" name="large-decision-tree.png" descr="large-decision-tre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851708" y="0"/>
            <a:ext cx="3301384" cy="97536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xit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1" grpId="3"/>
      <p:bldP build="whole" bldLvl="1" animBg="1" rev="0" advAuto="0" spid="158" grpId="2"/>
      <p:bldP build="whole" bldLvl="1" animBg="1" rev="0" advAuto="0" spid="158" grpId="1"/>
      <p:bldP build="whole" bldLvl="1" animBg="1" rev="0" advAuto="0" spid="161" grpId="7"/>
      <p:bldP build="whole" bldLvl="1" animBg="1" rev="0" advAuto="0" spid="153" grpId="4"/>
      <p:bldP build="whole" bldLvl="1" animBg="1" rev="0" advAuto="0" spid="162" grpId="8"/>
      <p:bldP build="whole" bldLvl="1" animBg="1" rev="0" advAuto="0" spid="154" grpId="5"/>
      <p:bldP build="whole" bldLvl="1" animBg="1" rev="0" advAuto="0" spid="154" grpId="6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achine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learning</a:t>
            </a:r>
          </a:p>
        </p:txBody>
      </p:sp>
      <p:sp>
        <p:nvSpPr>
          <p:cNvPr id="167" name="Learning tasks are often broken into two broad categories, supervised or unsupervised.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/>
          <a:p>
            <a:pPr marL="274320" indent="-274320" defTabSz="467359">
              <a:spcBef>
                <a:spcPts val="2500"/>
              </a:spcBef>
              <a:defRPr sz="2240"/>
            </a:pPr>
            <a:r>
              <a:t>Learning tasks are often broken into two broad categories, </a:t>
            </a:r>
            <a:r>
              <a:rPr b="1"/>
              <a:t>supervised</a:t>
            </a:r>
            <a:r>
              <a:t> or </a:t>
            </a:r>
            <a:r>
              <a:rPr b="1"/>
              <a:t>unsupervised</a:t>
            </a:r>
            <a:r>
              <a:t>.</a:t>
            </a:r>
          </a:p>
          <a:p>
            <a:pPr marL="274320" indent="-274320" defTabSz="467359">
              <a:spcBef>
                <a:spcPts val="2500"/>
              </a:spcBef>
              <a:defRPr sz="2240"/>
            </a:pPr>
            <a:r>
              <a:t>In </a:t>
            </a:r>
            <a:r>
              <a:rPr b="1"/>
              <a:t>supervised</a:t>
            </a:r>
            <a:r>
              <a:t> learning we train using the expected output.</a:t>
            </a:r>
          </a:p>
          <a:p>
            <a:pPr lvl="1" marL="548640" indent="-274320" defTabSz="467359">
              <a:spcBef>
                <a:spcPts val="2500"/>
              </a:spcBef>
              <a:defRPr sz="2240"/>
            </a:pPr>
            <a:r>
              <a:rPr b="1"/>
              <a:t>Regression</a:t>
            </a:r>
            <a:endParaRPr b="1"/>
          </a:p>
          <a:p>
            <a:pPr lvl="1" marL="548640" indent="-274320" defTabSz="467359">
              <a:spcBef>
                <a:spcPts val="2500"/>
              </a:spcBef>
              <a:defRPr sz="2240"/>
            </a:pPr>
            <a:r>
              <a:rPr b="1"/>
              <a:t>Classification</a:t>
            </a:r>
            <a:r>
              <a:t>.</a:t>
            </a:r>
          </a:p>
          <a:p>
            <a:pPr marL="274320" indent="-274320" defTabSz="467359">
              <a:spcBef>
                <a:spcPts val="2500"/>
              </a:spcBef>
              <a:defRPr sz="2240"/>
            </a:pPr>
            <a:r>
              <a:t>In </a:t>
            </a:r>
            <a:r>
              <a:rPr b="1"/>
              <a:t>unsupervised</a:t>
            </a:r>
            <a:r>
              <a:t> learning the expected output is not provided (or does not exist) during training. Instead we rely on the </a:t>
            </a:r>
            <a:r>
              <a:rPr i="1"/>
              <a:t>similarity</a:t>
            </a:r>
            <a:r>
              <a:t> of data points.</a:t>
            </a:r>
          </a:p>
          <a:p>
            <a:pPr lvl="1" marL="548640" indent="-274320" defTabSz="467359">
              <a:spcBef>
                <a:spcPts val="2500"/>
              </a:spcBef>
              <a:defRPr b="1" sz="2240"/>
            </a:pPr>
            <a:r>
              <a:t>Clustering</a:t>
            </a:r>
          </a:p>
          <a:p>
            <a:pPr lvl="1" marL="548640" indent="-274320" defTabSz="467359">
              <a:spcBef>
                <a:spcPts val="2500"/>
              </a:spcBef>
              <a:defRPr b="1" sz="2240"/>
            </a:pPr>
            <a:r>
              <a:t>Dimensionality reduction</a:t>
            </a:r>
          </a:p>
          <a:p>
            <a:pPr marL="274320" indent="-274320" defTabSz="467359">
              <a:spcBef>
                <a:spcPts val="2500"/>
              </a:spcBef>
              <a:defRPr sz="2240"/>
            </a:pPr>
            <a:r>
              <a:t>Machine learning has many good models but most require some manual work (feature engineering) to perform.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ml_vs_dl.png" descr="ml_vs_d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8314" y="946536"/>
            <a:ext cx="9088172" cy="7379967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ource: Deep Learning, Ian Goodfellow and Yoshua Bengio and Aaron Courville"/>
          <p:cNvSpPr txBox="1"/>
          <p:nvPr/>
        </p:nvSpPr>
        <p:spPr>
          <a:xfrm>
            <a:off x="2557917" y="8802925"/>
            <a:ext cx="7560769" cy="578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br/>
            <a:r>
              <a:t>Source: </a:t>
            </a:r>
            <a:r>
              <a:rPr u="sng">
                <a:hlinkClick r:id="rId3" invalidUrl="" action="" tgtFrame="" tooltip="" history="1" highlightClick="0" endSnd="0"/>
              </a:rPr>
              <a:t>Deep Learning, Ian Goodfellow and Yoshua Bengio and Aaron Courville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